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slides/slide153.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77" r:id="rId2"/>
    <p:sldId id="276" r:id="rId3"/>
    <p:sldId id="285" r:id="rId4"/>
    <p:sldId id="318" r:id="rId5"/>
    <p:sldId id="316" r:id="rId6"/>
    <p:sldId id="317" r:id="rId7"/>
    <p:sldId id="319" r:id="rId8"/>
    <p:sldId id="322" r:id="rId9"/>
    <p:sldId id="320" r:id="rId10"/>
    <p:sldId id="321" r:id="rId11"/>
    <p:sldId id="323" r:id="rId12"/>
    <p:sldId id="326" r:id="rId13"/>
    <p:sldId id="325" r:id="rId14"/>
    <p:sldId id="324" r:id="rId15"/>
    <p:sldId id="330" r:id="rId16"/>
    <p:sldId id="329" r:id="rId17"/>
    <p:sldId id="328" r:id="rId18"/>
    <p:sldId id="331" r:id="rId19"/>
    <p:sldId id="334" r:id="rId20"/>
    <p:sldId id="333" r:id="rId21"/>
    <p:sldId id="332" r:id="rId22"/>
    <p:sldId id="327" r:id="rId23"/>
    <p:sldId id="336" r:id="rId24"/>
    <p:sldId id="340" r:id="rId25"/>
    <p:sldId id="335" r:id="rId26"/>
    <p:sldId id="339" r:id="rId27"/>
    <p:sldId id="338" r:id="rId28"/>
    <p:sldId id="345" r:id="rId29"/>
    <p:sldId id="356" r:id="rId30"/>
    <p:sldId id="355" r:id="rId31"/>
    <p:sldId id="350" r:id="rId32"/>
    <p:sldId id="349" r:id="rId33"/>
    <p:sldId id="354" r:id="rId34"/>
    <p:sldId id="361" r:id="rId35"/>
    <p:sldId id="358" r:id="rId36"/>
    <p:sldId id="360" r:id="rId37"/>
    <p:sldId id="359" r:id="rId38"/>
    <p:sldId id="357" r:id="rId39"/>
    <p:sldId id="370" r:id="rId40"/>
    <p:sldId id="364" r:id="rId41"/>
    <p:sldId id="369" r:id="rId42"/>
    <p:sldId id="368" r:id="rId43"/>
    <p:sldId id="367" r:id="rId44"/>
    <p:sldId id="365" r:id="rId45"/>
    <p:sldId id="366" r:id="rId46"/>
    <p:sldId id="363" r:id="rId47"/>
    <p:sldId id="362" r:id="rId48"/>
    <p:sldId id="373" r:id="rId49"/>
    <p:sldId id="372" r:id="rId50"/>
    <p:sldId id="371" r:id="rId51"/>
    <p:sldId id="378" r:id="rId52"/>
    <p:sldId id="374" r:id="rId53"/>
    <p:sldId id="377" r:id="rId54"/>
    <p:sldId id="376" r:id="rId55"/>
    <p:sldId id="375" r:id="rId56"/>
    <p:sldId id="382" r:id="rId57"/>
    <p:sldId id="381" r:id="rId58"/>
    <p:sldId id="380" r:id="rId59"/>
    <p:sldId id="387" r:id="rId60"/>
    <p:sldId id="386" r:id="rId61"/>
    <p:sldId id="379" r:id="rId62"/>
    <p:sldId id="385" r:id="rId63"/>
    <p:sldId id="384" r:id="rId64"/>
    <p:sldId id="383" r:id="rId65"/>
    <p:sldId id="395" r:id="rId66"/>
    <p:sldId id="388" r:id="rId67"/>
    <p:sldId id="394" r:id="rId68"/>
    <p:sldId id="393" r:id="rId69"/>
    <p:sldId id="392" r:id="rId70"/>
    <p:sldId id="401" r:id="rId71"/>
    <p:sldId id="391" r:id="rId72"/>
    <p:sldId id="396" r:id="rId73"/>
    <p:sldId id="400" r:id="rId74"/>
    <p:sldId id="399" r:id="rId75"/>
    <p:sldId id="427" r:id="rId76"/>
    <p:sldId id="428" r:id="rId77"/>
    <p:sldId id="461" r:id="rId78"/>
    <p:sldId id="459" r:id="rId79"/>
    <p:sldId id="460" r:id="rId80"/>
    <p:sldId id="464" r:id="rId81"/>
    <p:sldId id="463" r:id="rId82"/>
    <p:sldId id="416" r:id="rId83"/>
    <p:sldId id="417" r:id="rId84"/>
    <p:sldId id="418" r:id="rId85"/>
    <p:sldId id="419" r:id="rId86"/>
    <p:sldId id="420" r:id="rId87"/>
    <p:sldId id="421" r:id="rId88"/>
    <p:sldId id="422" r:id="rId89"/>
    <p:sldId id="423" r:id="rId90"/>
    <p:sldId id="424" r:id="rId91"/>
    <p:sldId id="397" r:id="rId92"/>
    <p:sldId id="406" r:id="rId93"/>
    <p:sldId id="407" r:id="rId94"/>
    <p:sldId id="408" r:id="rId95"/>
    <p:sldId id="409" r:id="rId96"/>
    <p:sldId id="405" r:id="rId97"/>
    <p:sldId id="404" r:id="rId98"/>
    <p:sldId id="389" r:id="rId99"/>
    <p:sldId id="403" r:id="rId100"/>
    <p:sldId id="402" r:id="rId101"/>
    <p:sldId id="414" r:id="rId102"/>
    <p:sldId id="413" r:id="rId103"/>
    <p:sldId id="412" r:id="rId104"/>
    <p:sldId id="411" r:id="rId105"/>
    <p:sldId id="415" r:id="rId106"/>
    <p:sldId id="440" r:id="rId107"/>
    <p:sldId id="449" r:id="rId108"/>
    <p:sldId id="448" r:id="rId109"/>
    <p:sldId id="447" r:id="rId110"/>
    <p:sldId id="446" r:id="rId111"/>
    <p:sldId id="444" r:id="rId112"/>
    <p:sldId id="445" r:id="rId113"/>
    <p:sldId id="443" r:id="rId114"/>
    <p:sldId id="442" r:id="rId115"/>
    <p:sldId id="441" r:id="rId116"/>
    <p:sldId id="452" r:id="rId117"/>
    <p:sldId id="451" r:id="rId118"/>
    <p:sldId id="450" r:id="rId119"/>
    <p:sldId id="458" r:id="rId120"/>
    <p:sldId id="457" r:id="rId121"/>
    <p:sldId id="437" r:id="rId122"/>
    <p:sldId id="429" r:id="rId123"/>
    <p:sldId id="436" r:id="rId124"/>
    <p:sldId id="439" r:id="rId125"/>
    <p:sldId id="435" r:id="rId126"/>
    <p:sldId id="438" r:id="rId127"/>
    <p:sldId id="434" r:id="rId128"/>
    <p:sldId id="286" r:id="rId129"/>
    <p:sldId id="287" r:id="rId130"/>
    <p:sldId id="288" r:id="rId131"/>
    <p:sldId id="275" r:id="rId132"/>
    <p:sldId id="284" r:id="rId133"/>
    <p:sldId id="293" r:id="rId134"/>
    <p:sldId id="295" r:id="rId135"/>
    <p:sldId id="296" r:id="rId136"/>
    <p:sldId id="283" r:id="rId137"/>
    <p:sldId id="294" r:id="rId138"/>
    <p:sldId id="297" r:id="rId139"/>
    <p:sldId id="282" r:id="rId140"/>
    <p:sldId id="300" r:id="rId141"/>
    <p:sldId id="299" r:id="rId142"/>
    <p:sldId id="298" r:id="rId143"/>
    <p:sldId id="292" r:id="rId144"/>
    <p:sldId id="289" r:id="rId145"/>
    <p:sldId id="290" r:id="rId146"/>
    <p:sldId id="306" r:id="rId147"/>
    <p:sldId id="308" r:id="rId148"/>
    <p:sldId id="280" r:id="rId149"/>
    <p:sldId id="291" r:id="rId150"/>
    <p:sldId id="307" r:id="rId151"/>
    <p:sldId id="278" r:id="rId152"/>
    <p:sldId id="305" r:id="rId153"/>
    <p:sldId id="304" r:id="rId154"/>
    <p:sldId id="303" r:id="rId155"/>
    <p:sldId id="302" r:id="rId156"/>
    <p:sldId id="301" r:id="rId157"/>
    <p:sldId id="311" r:id="rId158"/>
    <p:sldId id="274" r:id="rId159"/>
    <p:sldId id="310" r:id="rId160"/>
    <p:sldId id="309" r:id="rId161"/>
    <p:sldId id="312" r:id="rId162"/>
    <p:sldId id="315"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0" d="100"/>
          <a:sy n="80" d="100"/>
        </p:scale>
        <p:origin x="-677"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32441F60-AB9C-466B-B853-3A75140233BD}" type="datetimeFigureOut">
              <a:rPr lang="en-US">
                <a:solidFill>
                  <a:prstClr val="black">
                    <a:tint val="75000"/>
                  </a:prstClr>
                </a:solidFill>
              </a:rPr>
              <a:pPr>
                <a:defRPr/>
              </a:pPr>
              <a:t>7/29/2025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1F25144-7D9A-42B5-820A-497B0E89332B}" type="slidenum">
              <a:rPr lang="en-IN" altLang="en-US"/>
              <a:pPr>
                <a:defRPr/>
              </a:pPr>
              <a:t>‹#›</a:t>
            </a:fld>
            <a:endParaRPr lang="en-IN" altLang="en-US"/>
          </a:p>
        </p:txBody>
      </p:sp>
    </p:spTree>
    <p:extLst>
      <p:ext uri="{BB962C8B-B14F-4D97-AF65-F5344CB8AC3E}">
        <p14:creationId xmlns="" xmlns:p14="http://schemas.microsoft.com/office/powerpoint/2010/main" val="2254581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905DA1B9-C250-4C16-A904-A34E86BC5D29}" type="datetimeFigureOut">
              <a:rPr lang="en-US">
                <a:solidFill>
                  <a:prstClr val="black">
                    <a:tint val="75000"/>
                  </a:prstClr>
                </a:solidFill>
              </a:rPr>
              <a:pPr>
                <a:defRPr/>
              </a:pPr>
              <a:t>7/29/2025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0B9809A-E938-408B-9EA2-034EFCBF2F9B}" type="slidenum">
              <a:rPr lang="en-IN" altLang="en-US"/>
              <a:pPr>
                <a:defRPr/>
              </a:pPr>
              <a:t>‹#›</a:t>
            </a:fld>
            <a:endParaRPr lang="en-IN" altLang="en-US"/>
          </a:p>
        </p:txBody>
      </p:sp>
    </p:spTree>
    <p:extLst>
      <p:ext uri="{BB962C8B-B14F-4D97-AF65-F5344CB8AC3E}">
        <p14:creationId xmlns="" xmlns:p14="http://schemas.microsoft.com/office/powerpoint/2010/main" val="951043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594CB5CA-C834-4C44-BFA5-DD90EF631418}" type="datetimeFigureOut">
              <a:rPr lang="en-US">
                <a:solidFill>
                  <a:prstClr val="black">
                    <a:tint val="75000"/>
                  </a:prstClr>
                </a:solidFill>
              </a:rPr>
              <a:pPr>
                <a:defRPr/>
              </a:pPr>
              <a:t>7/29/2025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DFF1943-9888-45D0-A1D9-D8BD9471AC6B}" type="slidenum">
              <a:rPr lang="en-IN" altLang="en-US"/>
              <a:pPr>
                <a:defRPr/>
              </a:pPr>
              <a:t>‹#›</a:t>
            </a:fld>
            <a:endParaRPr lang="en-IN" altLang="en-US"/>
          </a:p>
        </p:txBody>
      </p:sp>
    </p:spTree>
    <p:extLst>
      <p:ext uri="{BB962C8B-B14F-4D97-AF65-F5344CB8AC3E}">
        <p14:creationId xmlns="" xmlns:p14="http://schemas.microsoft.com/office/powerpoint/2010/main" val="38258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A041E0B4-7116-44F9-A386-94820EAC80BF}" type="datetimeFigureOut">
              <a:rPr lang="en-US">
                <a:solidFill>
                  <a:prstClr val="black">
                    <a:tint val="75000"/>
                  </a:prstClr>
                </a:solidFill>
              </a:rPr>
              <a:pPr>
                <a:defRPr/>
              </a:pPr>
              <a:t>7/29/2025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F9C9F89-2CF5-42C9-99E2-802198376F01}" type="slidenum">
              <a:rPr lang="en-IN" altLang="en-US"/>
              <a:pPr>
                <a:defRPr/>
              </a:pPr>
              <a:t>‹#›</a:t>
            </a:fld>
            <a:endParaRPr lang="en-IN" altLang="en-US"/>
          </a:p>
        </p:txBody>
      </p:sp>
    </p:spTree>
    <p:extLst>
      <p:ext uri="{BB962C8B-B14F-4D97-AF65-F5344CB8AC3E}">
        <p14:creationId xmlns="" xmlns:p14="http://schemas.microsoft.com/office/powerpoint/2010/main" val="101932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2E22AF4-3A1A-4AA7-9DF5-53D365BEC9B0}" type="datetimeFigureOut">
              <a:rPr lang="en-US">
                <a:solidFill>
                  <a:prstClr val="black">
                    <a:tint val="75000"/>
                  </a:prstClr>
                </a:solidFill>
              </a:rPr>
              <a:pPr>
                <a:defRPr/>
              </a:pPr>
              <a:t>7/29/2025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597B1C0-15AA-466F-B032-C1203383F124}" type="slidenum">
              <a:rPr lang="en-IN" altLang="en-US"/>
              <a:pPr>
                <a:defRPr/>
              </a:pPr>
              <a:t>‹#›</a:t>
            </a:fld>
            <a:endParaRPr lang="en-IN" altLang="en-US"/>
          </a:p>
        </p:txBody>
      </p:sp>
    </p:spTree>
    <p:extLst>
      <p:ext uri="{BB962C8B-B14F-4D97-AF65-F5344CB8AC3E}">
        <p14:creationId xmlns="" xmlns:p14="http://schemas.microsoft.com/office/powerpoint/2010/main" val="4046705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59ADB83C-B9D1-4640-9352-538B80F4A93B}" type="datetimeFigureOut">
              <a:rPr lang="en-US">
                <a:solidFill>
                  <a:prstClr val="black">
                    <a:tint val="75000"/>
                  </a:prstClr>
                </a:solidFill>
              </a:rPr>
              <a:pPr>
                <a:defRPr/>
              </a:pPr>
              <a:t>7/29/2025</a:t>
            </a:fld>
            <a:endParaRPr lang="en-I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CB31AD5-7C24-40B1-A1D7-D73C9D597471}" type="slidenum">
              <a:rPr lang="en-IN" altLang="en-US"/>
              <a:pPr>
                <a:defRPr/>
              </a:pPr>
              <a:t>‹#›</a:t>
            </a:fld>
            <a:endParaRPr lang="en-IN" altLang="en-US"/>
          </a:p>
        </p:txBody>
      </p:sp>
    </p:spTree>
    <p:extLst>
      <p:ext uri="{BB962C8B-B14F-4D97-AF65-F5344CB8AC3E}">
        <p14:creationId xmlns="" xmlns:p14="http://schemas.microsoft.com/office/powerpoint/2010/main" val="50859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3"/>
          <p:cNvSpPr>
            <a:spLocks noGrp="1"/>
          </p:cNvSpPr>
          <p:nvPr>
            <p:ph type="dt" sz="half" idx="10"/>
          </p:nvPr>
        </p:nvSpPr>
        <p:spPr/>
        <p:txBody>
          <a:bodyPr/>
          <a:lstStyle>
            <a:lvl1pPr>
              <a:defRPr/>
            </a:lvl1pPr>
          </a:lstStyle>
          <a:p>
            <a:pPr>
              <a:defRPr/>
            </a:pPr>
            <a:fld id="{FF573765-5D55-4030-916E-24E88C08546A}" type="datetimeFigureOut">
              <a:rPr lang="en-US">
                <a:solidFill>
                  <a:prstClr val="black">
                    <a:tint val="75000"/>
                  </a:prstClr>
                </a:solidFill>
              </a:rPr>
              <a:pPr>
                <a:defRPr/>
              </a:pPr>
              <a:t>7/29/2025</a:t>
            </a:fld>
            <a:endParaRPr lang="en-IN">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10296FB1-DF10-4CC6-A5E4-C91F55CCF837}" type="slidenum">
              <a:rPr lang="en-IN" altLang="en-US"/>
              <a:pPr>
                <a:defRPr/>
              </a:pPr>
              <a:t>‹#›</a:t>
            </a:fld>
            <a:endParaRPr lang="en-IN" altLang="en-US"/>
          </a:p>
        </p:txBody>
      </p:sp>
    </p:spTree>
    <p:extLst>
      <p:ext uri="{BB962C8B-B14F-4D97-AF65-F5344CB8AC3E}">
        <p14:creationId xmlns="" xmlns:p14="http://schemas.microsoft.com/office/powerpoint/2010/main" val="3541089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BC5ECBCF-4CC9-459A-9776-02788F7F266C}" type="datetimeFigureOut">
              <a:rPr lang="en-US">
                <a:solidFill>
                  <a:prstClr val="black">
                    <a:tint val="75000"/>
                  </a:prstClr>
                </a:solidFill>
              </a:rPr>
              <a:pPr>
                <a:defRPr/>
              </a:pPr>
              <a:t>7/29/2025</a:t>
            </a:fld>
            <a:endParaRPr lang="en-IN">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91BFB6D-7B96-41C5-98A3-14EE51C38E0E}" type="slidenum">
              <a:rPr lang="en-IN" altLang="en-US"/>
              <a:pPr>
                <a:defRPr/>
              </a:pPr>
              <a:t>‹#›</a:t>
            </a:fld>
            <a:endParaRPr lang="en-IN" altLang="en-US"/>
          </a:p>
        </p:txBody>
      </p:sp>
    </p:spTree>
    <p:extLst>
      <p:ext uri="{BB962C8B-B14F-4D97-AF65-F5344CB8AC3E}">
        <p14:creationId xmlns="" xmlns:p14="http://schemas.microsoft.com/office/powerpoint/2010/main" val="326871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955938C-0FBA-4EFE-8239-CD788209C68D}" type="datetimeFigureOut">
              <a:rPr lang="en-US">
                <a:solidFill>
                  <a:prstClr val="black">
                    <a:tint val="75000"/>
                  </a:prstClr>
                </a:solidFill>
              </a:rPr>
              <a:pPr>
                <a:defRPr/>
              </a:pPr>
              <a:t>7/29/2025</a:t>
            </a:fld>
            <a:endParaRPr lang="en-IN">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58FB8700-AB17-4DA3-97C0-2E66F1E9D1F5}" type="slidenum">
              <a:rPr lang="en-IN" altLang="en-US"/>
              <a:pPr>
                <a:defRPr/>
              </a:pPr>
              <a:t>‹#›</a:t>
            </a:fld>
            <a:endParaRPr lang="en-IN" altLang="en-US"/>
          </a:p>
        </p:txBody>
      </p:sp>
    </p:spTree>
    <p:extLst>
      <p:ext uri="{BB962C8B-B14F-4D97-AF65-F5344CB8AC3E}">
        <p14:creationId xmlns="" xmlns:p14="http://schemas.microsoft.com/office/powerpoint/2010/main" val="1342134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smtClean="0"/>
              <a:t>Click to edit Master title style</a:t>
            </a:r>
            <a:endParaRPr lang="en-IN"/>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4921A86-98EB-4800-8458-8B76A1B57BF1}" type="datetimeFigureOut">
              <a:rPr lang="en-US">
                <a:solidFill>
                  <a:prstClr val="black">
                    <a:tint val="75000"/>
                  </a:prstClr>
                </a:solidFill>
              </a:rPr>
              <a:pPr>
                <a:defRPr/>
              </a:pPr>
              <a:t>7/29/2025</a:t>
            </a:fld>
            <a:endParaRPr lang="en-I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DD131F5-2D6B-4BAD-9915-993F0D4F3FF4}" type="slidenum">
              <a:rPr lang="en-IN" altLang="en-US"/>
              <a:pPr>
                <a:defRPr/>
              </a:pPr>
              <a:t>‹#›</a:t>
            </a:fld>
            <a:endParaRPr lang="en-IN" altLang="en-US"/>
          </a:p>
        </p:txBody>
      </p:sp>
    </p:spTree>
    <p:extLst>
      <p:ext uri="{BB962C8B-B14F-4D97-AF65-F5344CB8AC3E}">
        <p14:creationId xmlns="" xmlns:p14="http://schemas.microsoft.com/office/powerpoint/2010/main" val="2308862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224E67-0731-4110-AC1A-3FC471610A36}" type="datetimeFigureOut">
              <a:rPr lang="en-US">
                <a:solidFill>
                  <a:prstClr val="black">
                    <a:tint val="75000"/>
                  </a:prstClr>
                </a:solidFill>
              </a:rPr>
              <a:pPr>
                <a:defRPr/>
              </a:pPr>
              <a:t>7/29/2025</a:t>
            </a:fld>
            <a:endParaRPr lang="en-I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I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D69ABEB-9D89-4153-B79A-85673E59917A}" type="slidenum">
              <a:rPr lang="en-IN" altLang="en-US"/>
              <a:pPr>
                <a:defRPr/>
              </a:pPr>
              <a:t>‹#›</a:t>
            </a:fld>
            <a:endParaRPr lang="en-IN" altLang="en-US"/>
          </a:p>
        </p:txBody>
      </p:sp>
    </p:spTree>
    <p:extLst>
      <p:ext uri="{BB962C8B-B14F-4D97-AF65-F5344CB8AC3E}">
        <p14:creationId xmlns="" xmlns:p14="http://schemas.microsoft.com/office/powerpoint/2010/main" val="101457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167"/>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027" name="Text Placeholder 2"/>
          <p:cNvSpPr>
            <a:spLocks noGrp="1"/>
          </p:cNvSpPr>
          <p:nvPr>
            <p:ph type="body" idx="1"/>
          </p:nvPr>
        </p:nvSpPr>
        <p:spPr bwMode="auto">
          <a:xfrm>
            <a:off x="609600" y="1600201"/>
            <a:ext cx="10972800" cy="4525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eaLnBrk="1" fontAlgn="auto" hangingPunct="1">
              <a:spcBef>
                <a:spcPts val="0"/>
              </a:spcBef>
              <a:spcAft>
                <a:spcPts val="0"/>
              </a:spcAft>
              <a:defRPr sz="1600">
                <a:solidFill>
                  <a:schemeClr val="tx1">
                    <a:tint val="75000"/>
                  </a:schemeClr>
                </a:solidFill>
                <a:latin typeface="+mn-lt"/>
                <a:cs typeface="+mn-cs"/>
              </a:defRPr>
            </a:lvl1pPr>
          </a:lstStyle>
          <a:p>
            <a:pPr>
              <a:defRPr/>
            </a:pPr>
            <a:fld id="{844F468B-DF05-41B2-BA56-A960EBBDD40E}" type="datetimeFigureOut">
              <a:rPr lang="en-US">
                <a:solidFill>
                  <a:prstClr val="black">
                    <a:tint val="75000"/>
                  </a:prstClr>
                </a:solidFill>
              </a:rPr>
              <a:pPr>
                <a:defRPr/>
              </a:pPr>
              <a:t>7/29/2025</a:t>
            </a:fld>
            <a:endParaRPr lang="en-IN">
              <a:solidFill>
                <a:prstClr val="black">
                  <a:tint val="75000"/>
                </a:prstClr>
              </a:solidFill>
            </a:endParaRPr>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eaLnBrk="1" fontAlgn="auto" hangingPunct="1">
              <a:spcBef>
                <a:spcPts val="0"/>
              </a:spcBef>
              <a:spcAft>
                <a:spcPts val="0"/>
              </a:spcAft>
              <a:defRPr sz="1600">
                <a:solidFill>
                  <a:schemeClr val="tx1">
                    <a:tint val="75000"/>
                  </a:schemeClr>
                </a:solidFill>
                <a:latin typeface="+mn-lt"/>
                <a:cs typeface="+mn-cs"/>
              </a:defRPr>
            </a:lvl1pPr>
          </a:lstStyle>
          <a:p>
            <a:pPr>
              <a:defRPr/>
            </a:pPr>
            <a:endParaRPr lang="en-IN">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latin typeface="Calibri" panose="020F0502020204030204" pitchFamily="34" charset="0"/>
              </a:defRPr>
            </a:lvl1pPr>
          </a:lstStyle>
          <a:p>
            <a:pPr fontAlgn="base">
              <a:spcBef>
                <a:spcPct val="0"/>
              </a:spcBef>
              <a:spcAft>
                <a:spcPct val="0"/>
              </a:spcAft>
              <a:defRPr/>
            </a:pPr>
            <a:fld id="{87C77905-FD81-42E9-99C6-F36A76291E11}" type="slidenum">
              <a:rPr lang="en-IN" altLang="en-US">
                <a:cs typeface="Arial" panose="020B0604020202020204" pitchFamily="34" charset="0"/>
              </a:rPr>
              <a:pPr fontAlgn="base">
                <a:spcBef>
                  <a:spcPct val="0"/>
                </a:spcBef>
                <a:spcAft>
                  <a:spcPct val="0"/>
                </a:spcAft>
                <a:defRPr/>
              </a:pPr>
              <a:t>‹#›</a:t>
            </a:fld>
            <a:endParaRPr lang="en-IN" altLang="en-US">
              <a:cs typeface="Arial" panose="020B0604020202020204" pitchFamily="34" charset="0"/>
            </a:endParaRPr>
          </a:p>
        </p:txBody>
      </p:sp>
    </p:spTree>
    <p:extLst>
      <p:ext uri="{BB962C8B-B14F-4D97-AF65-F5344CB8AC3E}">
        <p14:creationId xmlns="" xmlns:p14="http://schemas.microsoft.com/office/powerpoint/2010/main" val="3378947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defRPr>
      </a:lvl2pPr>
      <a:lvl3pPr algn="ctr" rtl="0" eaLnBrk="0" fontAlgn="base" hangingPunct="0">
        <a:spcBef>
          <a:spcPct val="0"/>
        </a:spcBef>
        <a:spcAft>
          <a:spcPct val="0"/>
        </a:spcAft>
        <a:defRPr sz="5867">
          <a:solidFill>
            <a:schemeClr val="tx1"/>
          </a:solidFill>
          <a:latin typeface="Calibri" pitchFamily="34" charset="0"/>
        </a:defRPr>
      </a:lvl3pPr>
      <a:lvl4pPr algn="ctr" rtl="0" eaLnBrk="0" fontAlgn="base" hangingPunct="0">
        <a:spcBef>
          <a:spcPct val="0"/>
        </a:spcBef>
        <a:spcAft>
          <a:spcPct val="0"/>
        </a:spcAft>
        <a:defRPr sz="5867">
          <a:solidFill>
            <a:schemeClr val="tx1"/>
          </a:solidFill>
          <a:latin typeface="Calibri" pitchFamily="34" charset="0"/>
        </a:defRPr>
      </a:lvl4pPr>
      <a:lvl5pPr algn="ctr" rtl="0" eaLnBrk="0" fontAlgn="base" hangingPunct="0">
        <a:spcBef>
          <a:spcPct val="0"/>
        </a:spcBef>
        <a:spcAft>
          <a:spcPct val="0"/>
        </a:spcAft>
        <a:defRPr sz="5867">
          <a:solidFill>
            <a:schemeClr val="tx1"/>
          </a:solidFill>
          <a:latin typeface="Calibri" pitchFamily="34" charset="0"/>
        </a:defRPr>
      </a:lvl5pPr>
      <a:lvl6pPr marL="609585" algn="ctr" rtl="0" fontAlgn="base">
        <a:spcBef>
          <a:spcPct val="0"/>
        </a:spcBef>
        <a:spcAft>
          <a:spcPct val="0"/>
        </a:spcAft>
        <a:defRPr sz="5867">
          <a:solidFill>
            <a:schemeClr val="tx1"/>
          </a:solidFill>
          <a:latin typeface="Calibri" pitchFamily="34" charset="0"/>
        </a:defRPr>
      </a:lvl6pPr>
      <a:lvl7pPr marL="1219170" algn="ctr" rtl="0" fontAlgn="base">
        <a:spcBef>
          <a:spcPct val="0"/>
        </a:spcBef>
        <a:spcAft>
          <a:spcPct val="0"/>
        </a:spcAft>
        <a:defRPr sz="5867">
          <a:solidFill>
            <a:schemeClr val="tx1"/>
          </a:solidFill>
          <a:latin typeface="Calibri" pitchFamily="34" charset="0"/>
        </a:defRPr>
      </a:lvl7pPr>
      <a:lvl8pPr marL="1828754" algn="ctr" rtl="0" fontAlgn="base">
        <a:spcBef>
          <a:spcPct val="0"/>
        </a:spcBef>
        <a:spcAft>
          <a:spcPct val="0"/>
        </a:spcAft>
        <a:defRPr sz="5867">
          <a:solidFill>
            <a:schemeClr val="tx1"/>
          </a:solidFill>
          <a:latin typeface="Calibri" pitchFamily="34" charset="0"/>
        </a:defRPr>
      </a:lvl8pPr>
      <a:lvl9pPr marL="2438339" algn="ctr" rtl="0" fontAlgn="base">
        <a:spcBef>
          <a:spcPct val="0"/>
        </a:spcBef>
        <a:spcAft>
          <a:spcPct val="0"/>
        </a:spcAft>
        <a:defRPr sz="5867">
          <a:solidFill>
            <a:schemeClr val="tx1"/>
          </a:solidFill>
          <a:latin typeface="Calibri" pitchFamily="34" charset="0"/>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homepages.inf.ed.ac.uk/rbf/HIPR2/connect.htm" TargetMode="External"/><Relationship Id="rId2" Type="http://schemas.openxmlformats.org/officeDocument/2006/relationships/hyperlink" Target="https://homepages.inf.ed.ac.uk/rbf/HIPR2/pixel.htm" TargetMode="External"/><Relationship Id="rId1" Type="http://schemas.openxmlformats.org/officeDocument/2006/relationships/slideLayout" Target="../slideLayouts/slideLayout2.xml"/><Relationship Id="rId4" Type="http://schemas.openxmlformats.org/officeDocument/2006/relationships/hyperlink" Target="https://homepages.inf.ed.ac.uk/rbf/HIPR2/value.htm"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homepages.inf.ed.ac.uk/rbf/HIPR2/spatdom.htm" TargetMode="External"/><Relationship Id="rId2" Type="http://schemas.openxmlformats.org/officeDocument/2006/relationships/hyperlink" Target="https://homepages.inf.ed.ac.uk/rbf/HIPR2/freqdom.htm"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gif"/><Relationship Id="rId1" Type="http://schemas.openxmlformats.org/officeDocument/2006/relationships/slideLayout" Target="../slideLayouts/slideLayout2.xml"/><Relationship Id="rId4" Type="http://schemas.openxmlformats.org/officeDocument/2006/relationships/image" Target="../media/image88.gif"/></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homepages.inf.ed.ac.uk/rbf/HIPR2/pixlog.htm" TargetMode="External"/><Relationship Id="rId2" Type="http://schemas.openxmlformats.org/officeDocument/2006/relationships/image" Target="../media/image92.gif"/><Relationship Id="rId1" Type="http://schemas.openxmlformats.org/officeDocument/2006/relationships/slideLayout" Target="../slideLayouts/slideLayout2.xml"/><Relationship Id="rId4" Type="http://schemas.openxmlformats.org/officeDocument/2006/relationships/image" Target="../media/image93.gif"/></Relationships>
</file>

<file path=ppt/slides/_rels/slide89.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hyperlink" Target="https://homepages.inf.ed.ac.uk/rbf/HIPR2/histeq.htm"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Image processing</a:t>
            </a:r>
          </a:p>
        </p:txBody>
      </p:sp>
      <p:pic>
        <p:nvPicPr>
          <p:cNvPr id="4" name="Content Placeholder 3"/>
          <p:cNvPicPr>
            <a:picLocks noGrp="1" noChangeAspect="1"/>
          </p:cNvPicPr>
          <p:nvPr>
            <p:ph idx="1"/>
          </p:nvPr>
        </p:nvPicPr>
        <p:blipFill>
          <a:blip r:embed="rId2"/>
          <a:stretch>
            <a:fillRect/>
          </a:stretch>
        </p:blipFill>
        <p:spPr>
          <a:xfrm>
            <a:off x="930526" y="1500612"/>
            <a:ext cx="3577063" cy="4525963"/>
          </a:xfrm>
          <a:prstGeom prst="rect">
            <a:avLst/>
          </a:prstGeom>
        </p:spPr>
      </p:pic>
      <p:pic>
        <p:nvPicPr>
          <p:cNvPr id="5" name="Content Placeholder 3"/>
          <p:cNvPicPr>
            <a:picLocks noChangeAspect="1"/>
          </p:cNvPicPr>
          <p:nvPr/>
        </p:nvPicPr>
        <p:blipFill>
          <a:blip r:embed="rId3"/>
          <a:stretch>
            <a:fillRect/>
          </a:stretch>
        </p:blipFill>
        <p:spPr bwMode="auto">
          <a:xfrm>
            <a:off x="4825498" y="1837853"/>
            <a:ext cx="6449038" cy="30238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8076945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59492" y="1584357"/>
            <a:ext cx="10065340" cy="4342968"/>
          </a:xfrm>
          <a:prstGeom prst="rect">
            <a:avLst/>
          </a:prstGeom>
        </p:spPr>
      </p:pic>
    </p:spTree>
    <p:extLst>
      <p:ext uri="{BB962C8B-B14F-4D97-AF65-F5344CB8AC3E}">
        <p14:creationId xmlns="" xmlns:p14="http://schemas.microsoft.com/office/powerpoint/2010/main" val="9104990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99150" y="1059255"/>
            <a:ext cx="8430638" cy="4928001"/>
          </a:xfrm>
          <a:prstGeom prst="rect">
            <a:avLst/>
          </a:prstGeom>
        </p:spPr>
      </p:pic>
    </p:spTree>
    <p:extLst>
      <p:ext uri="{BB962C8B-B14F-4D97-AF65-F5344CB8AC3E}">
        <p14:creationId xmlns="" xmlns:p14="http://schemas.microsoft.com/office/powerpoint/2010/main" val="12544885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464" y="959667"/>
            <a:ext cx="9314673" cy="4875189"/>
          </a:xfrm>
          <a:prstGeom prst="rect">
            <a:avLst/>
          </a:prstGeom>
        </p:spPr>
      </p:pic>
    </p:spTree>
    <p:extLst>
      <p:ext uri="{BB962C8B-B14F-4D97-AF65-F5344CB8AC3E}">
        <p14:creationId xmlns="" xmlns:p14="http://schemas.microsoft.com/office/powerpoint/2010/main" val="98419787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77277" y="624690"/>
            <a:ext cx="9565845" cy="5056778"/>
          </a:xfrm>
          <a:prstGeom prst="rect">
            <a:avLst/>
          </a:prstGeom>
        </p:spPr>
      </p:pic>
    </p:spTree>
    <p:extLst>
      <p:ext uri="{BB962C8B-B14F-4D97-AF65-F5344CB8AC3E}">
        <p14:creationId xmlns="" xmlns:p14="http://schemas.microsoft.com/office/powerpoint/2010/main" val="26946956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75755" y="1600200"/>
            <a:ext cx="5840489" cy="4525963"/>
          </a:xfrm>
          <a:prstGeom prst="rect">
            <a:avLst/>
          </a:prstGeom>
        </p:spPr>
      </p:pic>
    </p:spTree>
    <p:extLst>
      <p:ext uri="{BB962C8B-B14F-4D97-AF65-F5344CB8AC3E}">
        <p14:creationId xmlns="" xmlns:p14="http://schemas.microsoft.com/office/powerpoint/2010/main" val="86045244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0069" y="440642"/>
            <a:ext cx="7610475" cy="4219575"/>
          </a:xfrm>
          <a:prstGeom prst="rect">
            <a:avLst/>
          </a:prstGeom>
        </p:spPr>
      </p:pic>
      <p:pic>
        <p:nvPicPr>
          <p:cNvPr id="5" name="Content Placeholder 3"/>
          <p:cNvPicPr>
            <a:picLocks noChangeAspect="1"/>
          </p:cNvPicPr>
          <p:nvPr/>
        </p:nvPicPr>
        <p:blipFill>
          <a:blip r:embed="rId3"/>
          <a:stretch>
            <a:fillRect/>
          </a:stretch>
        </p:blipFill>
        <p:spPr bwMode="auto">
          <a:xfrm>
            <a:off x="4905658" y="4660217"/>
            <a:ext cx="71247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278782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0123" y="568360"/>
            <a:ext cx="11584649" cy="5560835"/>
          </a:xfrm>
          <a:prstGeom prst="rect">
            <a:avLst/>
          </a:prstGeom>
        </p:spPr>
      </p:pic>
    </p:spTree>
    <p:extLst>
      <p:ext uri="{BB962C8B-B14F-4D97-AF65-F5344CB8AC3E}">
        <p14:creationId xmlns="" xmlns:p14="http://schemas.microsoft.com/office/powerpoint/2010/main" val="22904981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1812" y="711208"/>
            <a:ext cx="9123913" cy="5084033"/>
          </a:xfrm>
          <a:prstGeom prst="rect">
            <a:avLst/>
          </a:prstGeom>
        </p:spPr>
      </p:pic>
      <p:pic>
        <p:nvPicPr>
          <p:cNvPr id="5" name="Picture 4"/>
          <p:cNvPicPr>
            <a:picLocks noChangeAspect="1"/>
          </p:cNvPicPr>
          <p:nvPr/>
        </p:nvPicPr>
        <p:blipFill>
          <a:blip r:embed="rId3"/>
          <a:stretch>
            <a:fillRect/>
          </a:stretch>
        </p:blipFill>
        <p:spPr>
          <a:xfrm>
            <a:off x="7128189" y="4792630"/>
            <a:ext cx="2190750" cy="1419225"/>
          </a:xfrm>
          <a:prstGeom prst="rect">
            <a:avLst/>
          </a:prstGeom>
        </p:spPr>
      </p:pic>
    </p:spTree>
    <p:extLst>
      <p:ext uri="{BB962C8B-B14F-4D97-AF65-F5344CB8AC3E}">
        <p14:creationId xmlns="" xmlns:p14="http://schemas.microsoft.com/office/powerpoint/2010/main" val="25118665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04822" y="821602"/>
            <a:ext cx="5559324" cy="4525963"/>
          </a:xfrm>
          <a:prstGeom prst="rect">
            <a:avLst/>
          </a:prstGeom>
        </p:spPr>
      </p:pic>
      <p:pic>
        <p:nvPicPr>
          <p:cNvPr id="5" name="Picture 4"/>
          <p:cNvPicPr>
            <a:picLocks noChangeAspect="1"/>
          </p:cNvPicPr>
          <p:nvPr/>
        </p:nvPicPr>
        <p:blipFill>
          <a:blip r:embed="rId3"/>
          <a:stretch>
            <a:fillRect/>
          </a:stretch>
        </p:blipFill>
        <p:spPr>
          <a:xfrm>
            <a:off x="6530660" y="4131728"/>
            <a:ext cx="2190750" cy="1419225"/>
          </a:xfrm>
          <a:prstGeom prst="rect">
            <a:avLst/>
          </a:prstGeom>
        </p:spPr>
      </p:pic>
    </p:spTree>
    <p:extLst>
      <p:ext uri="{BB962C8B-B14F-4D97-AF65-F5344CB8AC3E}">
        <p14:creationId xmlns="" xmlns:p14="http://schemas.microsoft.com/office/powerpoint/2010/main" val="35116461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91762" y="599650"/>
            <a:ext cx="5871409" cy="5472193"/>
          </a:xfrm>
          <a:prstGeom prst="rect">
            <a:avLst/>
          </a:prstGeom>
        </p:spPr>
      </p:pic>
    </p:spTree>
    <p:extLst>
      <p:ext uri="{BB962C8B-B14F-4D97-AF65-F5344CB8AC3E}">
        <p14:creationId xmlns="" xmlns:p14="http://schemas.microsoft.com/office/powerpoint/2010/main" val="39117436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0527" y="441356"/>
            <a:ext cx="4832941" cy="4525963"/>
          </a:xfrm>
          <a:prstGeom prst="rect">
            <a:avLst/>
          </a:prstGeom>
        </p:spPr>
      </p:pic>
    </p:spTree>
    <p:extLst>
      <p:ext uri="{BB962C8B-B14F-4D97-AF65-F5344CB8AC3E}">
        <p14:creationId xmlns="" xmlns:p14="http://schemas.microsoft.com/office/powerpoint/2010/main" val="82359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14350" y="476250"/>
            <a:ext cx="9715500" cy="5781675"/>
          </a:xfrm>
          <a:prstGeom prst="rect">
            <a:avLst/>
          </a:prstGeom>
        </p:spPr>
      </p:pic>
    </p:spTree>
    <p:extLst>
      <p:ext uri="{BB962C8B-B14F-4D97-AF65-F5344CB8AC3E}">
        <p14:creationId xmlns="" xmlns:p14="http://schemas.microsoft.com/office/powerpoint/2010/main" val="13175259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3079" y="359875"/>
            <a:ext cx="4781667" cy="4525963"/>
          </a:xfrm>
          <a:prstGeom prst="rect">
            <a:avLst/>
          </a:prstGeom>
        </p:spPr>
      </p:pic>
      <p:pic>
        <p:nvPicPr>
          <p:cNvPr id="5" name="Picture 4"/>
          <p:cNvPicPr>
            <a:picLocks noChangeAspect="1"/>
          </p:cNvPicPr>
          <p:nvPr/>
        </p:nvPicPr>
        <p:blipFill>
          <a:blip r:embed="rId3"/>
          <a:stretch>
            <a:fillRect/>
          </a:stretch>
        </p:blipFill>
        <p:spPr>
          <a:xfrm>
            <a:off x="5563450" y="1266118"/>
            <a:ext cx="6153150" cy="5267325"/>
          </a:xfrm>
          <a:prstGeom prst="rect">
            <a:avLst/>
          </a:prstGeom>
        </p:spPr>
      </p:pic>
    </p:spTree>
    <p:extLst>
      <p:ext uri="{BB962C8B-B14F-4D97-AF65-F5344CB8AC3E}">
        <p14:creationId xmlns="" xmlns:p14="http://schemas.microsoft.com/office/powerpoint/2010/main" val="35657329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13279" y="407257"/>
            <a:ext cx="8557882" cy="5165892"/>
          </a:xfrm>
          <a:prstGeom prst="rect">
            <a:avLst/>
          </a:prstGeom>
        </p:spPr>
      </p:pic>
    </p:spTree>
    <p:extLst>
      <p:ext uri="{BB962C8B-B14F-4D97-AF65-F5344CB8AC3E}">
        <p14:creationId xmlns="" xmlns:p14="http://schemas.microsoft.com/office/powerpoint/2010/main" val="9040984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98037" y="604319"/>
            <a:ext cx="6070018" cy="4525963"/>
          </a:xfrm>
          <a:prstGeom prst="rect">
            <a:avLst/>
          </a:prstGeom>
        </p:spPr>
      </p:pic>
    </p:spTree>
    <p:extLst>
      <p:ext uri="{BB962C8B-B14F-4D97-AF65-F5344CB8AC3E}">
        <p14:creationId xmlns="" xmlns:p14="http://schemas.microsoft.com/office/powerpoint/2010/main" val="907757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54123" y="640532"/>
            <a:ext cx="5442613" cy="4525963"/>
          </a:xfrm>
          <a:prstGeom prst="rect">
            <a:avLst/>
          </a:prstGeom>
        </p:spPr>
      </p:pic>
      <p:pic>
        <p:nvPicPr>
          <p:cNvPr id="5" name="Picture 4"/>
          <p:cNvPicPr>
            <a:picLocks noChangeAspect="1"/>
          </p:cNvPicPr>
          <p:nvPr/>
        </p:nvPicPr>
        <p:blipFill>
          <a:blip r:embed="rId3"/>
          <a:stretch>
            <a:fillRect/>
          </a:stretch>
        </p:blipFill>
        <p:spPr>
          <a:xfrm>
            <a:off x="6186629" y="3878231"/>
            <a:ext cx="2190750" cy="1419225"/>
          </a:xfrm>
          <a:prstGeom prst="rect">
            <a:avLst/>
          </a:prstGeom>
        </p:spPr>
      </p:pic>
    </p:spTree>
    <p:extLst>
      <p:ext uri="{BB962C8B-B14F-4D97-AF65-F5344CB8AC3E}">
        <p14:creationId xmlns="" xmlns:p14="http://schemas.microsoft.com/office/powerpoint/2010/main" val="877809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60448" y="912136"/>
            <a:ext cx="6665354" cy="4525963"/>
          </a:xfrm>
          <a:prstGeom prst="rect">
            <a:avLst/>
          </a:prstGeom>
        </p:spPr>
      </p:pic>
    </p:spTree>
    <p:extLst>
      <p:ext uri="{BB962C8B-B14F-4D97-AF65-F5344CB8AC3E}">
        <p14:creationId xmlns="" xmlns:p14="http://schemas.microsoft.com/office/powerpoint/2010/main" val="40571038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73887" y="595265"/>
            <a:ext cx="6658230" cy="4525963"/>
          </a:xfrm>
          <a:prstGeom prst="rect">
            <a:avLst/>
          </a:prstGeom>
        </p:spPr>
      </p:pic>
    </p:spTree>
    <p:extLst>
      <p:ext uri="{BB962C8B-B14F-4D97-AF65-F5344CB8AC3E}">
        <p14:creationId xmlns="" xmlns:p14="http://schemas.microsoft.com/office/powerpoint/2010/main" val="5410541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79721" y="839709"/>
            <a:ext cx="6139567" cy="4525963"/>
          </a:xfrm>
          <a:prstGeom prst="rect">
            <a:avLst/>
          </a:prstGeom>
        </p:spPr>
      </p:pic>
    </p:spTree>
    <p:extLst>
      <p:ext uri="{BB962C8B-B14F-4D97-AF65-F5344CB8AC3E}">
        <p14:creationId xmlns="" xmlns:p14="http://schemas.microsoft.com/office/powerpoint/2010/main" val="21664162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03070" y="731067"/>
            <a:ext cx="7116653" cy="5062171"/>
          </a:xfrm>
          <a:prstGeom prst="rect">
            <a:avLst/>
          </a:prstGeom>
        </p:spPr>
      </p:pic>
    </p:spTree>
    <p:extLst>
      <p:ext uri="{BB962C8B-B14F-4D97-AF65-F5344CB8AC3E}">
        <p14:creationId xmlns="" xmlns:p14="http://schemas.microsoft.com/office/powerpoint/2010/main" val="9814003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67065" y="851026"/>
            <a:ext cx="3400425" cy="419100"/>
          </a:xfrm>
          <a:prstGeom prst="rect">
            <a:avLst/>
          </a:prstGeom>
        </p:spPr>
      </p:pic>
      <p:pic>
        <p:nvPicPr>
          <p:cNvPr id="5" name="Content Placeholder 4"/>
          <p:cNvPicPr>
            <a:picLocks noGrp="1" noChangeAspect="1"/>
          </p:cNvPicPr>
          <p:nvPr>
            <p:ph idx="1"/>
          </p:nvPr>
        </p:nvPicPr>
        <p:blipFill>
          <a:blip r:embed="rId3"/>
          <a:stretch>
            <a:fillRect/>
          </a:stretch>
        </p:blipFill>
        <p:spPr>
          <a:xfrm>
            <a:off x="454228" y="1408890"/>
            <a:ext cx="10898817" cy="2911722"/>
          </a:xfrm>
          <a:prstGeom prst="rect">
            <a:avLst/>
          </a:prstGeom>
        </p:spPr>
      </p:pic>
      <p:pic>
        <p:nvPicPr>
          <p:cNvPr id="6" name="Picture 5"/>
          <p:cNvPicPr>
            <a:picLocks noChangeAspect="1"/>
          </p:cNvPicPr>
          <p:nvPr/>
        </p:nvPicPr>
        <p:blipFill>
          <a:blip r:embed="rId4"/>
          <a:stretch>
            <a:fillRect/>
          </a:stretch>
        </p:blipFill>
        <p:spPr>
          <a:xfrm>
            <a:off x="454228" y="4275046"/>
            <a:ext cx="7603590" cy="368659"/>
          </a:xfrm>
          <a:prstGeom prst="rect">
            <a:avLst/>
          </a:prstGeom>
        </p:spPr>
      </p:pic>
    </p:spTree>
    <p:extLst>
      <p:ext uri="{BB962C8B-B14F-4D97-AF65-F5344CB8AC3E}">
        <p14:creationId xmlns="" xmlns:p14="http://schemas.microsoft.com/office/powerpoint/2010/main" val="2032948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96293" y="491961"/>
            <a:ext cx="8655113" cy="5760952"/>
          </a:xfrm>
          <a:prstGeom prst="rect">
            <a:avLst/>
          </a:prstGeom>
        </p:spPr>
      </p:pic>
    </p:spTree>
    <p:extLst>
      <p:ext uri="{BB962C8B-B14F-4D97-AF65-F5344CB8AC3E}">
        <p14:creationId xmlns="" xmlns:p14="http://schemas.microsoft.com/office/powerpoint/2010/main" val="285705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7031" y="597531"/>
            <a:ext cx="9118066" cy="5356618"/>
          </a:xfrm>
          <a:prstGeom prst="rect">
            <a:avLst/>
          </a:prstGeom>
        </p:spPr>
      </p:pic>
    </p:spTree>
    <p:extLst>
      <p:ext uri="{BB962C8B-B14F-4D97-AF65-F5344CB8AC3E}">
        <p14:creationId xmlns="" xmlns:p14="http://schemas.microsoft.com/office/powerpoint/2010/main" val="409651321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4689" y="538940"/>
            <a:ext cx="8324591" cy="5713972"/>
          </a:xfrm>
          <a:prstGeom prst="rect">
            <a:avLst/>
          </a:prstGeom>
        </p:spPr>
      </p:pic>
    </p:spTree>
    <p:extLst>
      <p:ext uri="{BB962C8B-B14F-4D97-AF65-F5344CB8AC3E}">
        <p14:creationId xmlns="" xmlns:p14="http://schemas.microsoft.com/office/powerpoint/2010/main" val="1202958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95270" y="631480"/>
            <a:ext cx="8464017" cy="4525963"/>
          </a:xfrm>
          <a:prstGeom prst="rect">
            <a:avLst/>
          </a:prstGeom>
        </p:spPr>
      </p:pic>
    </p:spTree>
    <p:extLst>
      <p:ext uri="{BB962C8B-B14F-4D97-AF65-F5344CB8AC3E}">
        <p14:creationId xmlns="" xmlns:p14="http://schemas.microsoft.com/office/powerpoint/2010/main" val="26741662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15384" y="814812"/>
            <a:ext cx="8852251" cy="5311351"/>
          </a:xfrm>
          <a:prstGeom prst="rect">
            <a:avLst/>
          </a:prstGeom>
        </p:spPr>
      </p:pic>
    </p:spTree>
    <p:extLst>
      <p:ext uri="{BB962C8B-B14F-4D97-AF65-F5344CB8AC3E}">
        <p14:creationId xmlns="" xmlns:p14="http://schemas.microsoft.com/office/powerpoint/2010/main" val="5636771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6704" y="570369"/>
            <a:ext cx="8844739" cy="5401886"/>
          </a:xfrm>
          <a:prstGeom prst="rect">
            <a:avLst/>
          </a:prstGeom>
        </p:spPr>
      </p:pic>
    </p:spTree>
    <p:extLst>
      <p:ext uri="{BB962C8B-B14F-4D97-AF65-F5344CB8AC3E}">
        <p14:creationId xmlns="" xmlns:p14="http://schemas.microsoft.com/office/powerpoint/2010/main" val="30922170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81383" y="975220"/>
            <a:ext cx="9086850" cy="4019550"/>
          </a:xfrm>
          <a:prstGeom prst="rect">
            <a:avLst/>
          </a:prstGeom>
        </p:spPr>
      </p:pic>
    </p:spTree>
    <p:extLst>
      <p:ext uri="{BB962C8B-B14F-4D97-AF65-F5344CB8AC3E}">
        <p14:creationId xmlns="" xmlns:p14="http://schemas.microsoft.com/office/powerpoint/2010/main" val="22652581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22102" y="534154"/>
            <a:ext cx="8858474" cy="5311351"/>
          </a:xfrm>
          <a:prstGeom prst="rect">
            <a:avLst/>
          </a:prstGeom>
        </p:spPr>
      </p:pic>
    </p:spTree>
    <p:extLst>
      <p:ext uri="{BB962C8B-B14F-4D97-AF65-F5344CB8AC3E}">
        <p14:creationId xmlns="" xmlns:p14="http://schemas.microsoft.com/office/powerpoint/2010/main" val="7826110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99605" y="667694"/>
            <a:ext cx="8670983" cy="4525963"/>
          </a:xfrm>
          <a:prstGeom prst="rect">
            <a:avLst/>
          </a:prstGeom>
        </p:spPr>
      </p:pic>
    </p:spTree>
    <p:extLst>
      <p:ext uri="{BB962C8B-B14F-4D97-AF65-F5344CB8AC3E}">
        <p14:creationId xmlns="" xmlns:p14="http://schemas.microsoft.com/office/powerpoint/2010/main" val="4540655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0379" y="525103"/>
            <a:ext cx="9552729" cy="5392832"/>
          </a:xfrm>
          <a:prstGeom prst="rect">
            <a:avLst/>
          </a:prstGeom>
        </p:spPr>
      </p:pic>
    </p:spTree>
    <p:extLst>
      <p:ext uri="{BB962C8B-B14F-4D97-AF65-F5344CB8AC3E}">
        <p14:creationId xmlns="" xmlns:p14="http://schemas.microsoft.com/office/powerpoint/2010/main" val="13213211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latin typeface="Times New Roman" panose="02020603050405020304" pitchFamily="18" charset="0"/>
                <a:cs typeface="Times New Roman" panose="02020603050405020304" pitchFamily="18" charset="0"/>
              </a:rPr>
              <a:t/>
            </a:r>
            <a:br>
              <a:rPr lang="en-US" sz="6000" dirty="0" smtClean="0">
                <a:latin typeface="Times New Roman" panose="02020603050405020304" pitchFamily="18" charset="0"/>
                <a:cs typeface="Times New Roman" panose="02020603050405020304" pitchFamily="18" charset="0"/>
              </a:rPr>
            </a:br>
            <a:r>
              <a:rPr lang="en-US" sz="4000" dirty="0" smtClean="0">
                <a:solidFill>
                  <a:srgbClr val="FF0000"/>
                </a:solidFill>
                <a:latin typeface="Times New Roman" panose="02020603050405020304" pitchFamily="18" charset="0"/>
                <a:cs typeface="Times New Roman" panose="02020603050405020304" pitchFamily="18" charset="0"/>
              </a:rPr>
              <a:t>Image transformation</a:t>
            </a:r>
            <a:r>
              <a:rPr lang="en-US" sz="6000" dirty="0">
                <a:latin typeface="Times New Roman" panose="02020603050405020304" pitchFamily="18" charset="0"/>
                <a:cs typeface="Times New Roman" panose="02020603050405020304" pitchFamily="18" charset="0"/>
              </a:rPr>
              <a:t/>
            </a:r>
            <a:br>
              <a:rPr lang="en-US" sz="6000"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609600" y="1294647"/>
            <a:ext cx="10972800" cy="4830988"/>
          </a:xfrm>
        </p:spPr>
        <p:txBody>
          <a:bodyPr/>
          <a:lstStyle/>
          <a:p>
            <a:pPr marL="0" indent="0" algn="just">
              <a:buNone/>
            </a:pPr>
            <a:r>
              <a:rPr lang="en-US" sz="2400" dirty="0" smtClean="0">
                <a:latin typeface="Times New Roman" panose="02020603050405020304" pitchFamily="18" charset="0"/>
                <a:cs typeface="Times New Roman" panose="02020603050405020304" pitchFamily="18" charset="0"/>
              </a:rPr>
              <a:t>Consider </a:t>
            </a:r>
            <a:r>
              <a:rPr lang="en-US" sz="2400" dirty="0">
                <a:latin typeface="Times New Roman" panose="02020603050405020304" pitchFamily="18" charset="0"/>
                <a:cs typeface="Times New Roman" panose="02020603050405020304" pitchFamily="18" charset="0"/>
              </a:rPr>
              <a:t>this equation</a:t>
            </a:r>
          </a:p>
          <a:p>
            <a:pPr marL="0" indent="0" algn="just">
              <a:buNone/>
            </a:pPr>
            <a:r>
              <a:rPr lang="en-US" sz="2400" dirty="0" smtClean="0">
                <a:latin typeface="Times New Roman" panose="02020603050405020304" pitchFamily="18" charset="0"/>
                <a:cs typeface="Times New Roman" panose="02020603050405020304" pitchFamily="18" charset="0"/>
              </a:rPr>
              <a:t>        G(</a:t>
            </a:r>
            <a:r>
              <a:rPr lang="en-US" sz="2400" dirty="0" err="1" smtClean="0">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 T{ f(</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a:t>
            </a:r>
          </a:p>
          <a:p>
            <a:pPr marL="0" indent="0" algn="just">
              <a:buNone/>
            </a:pPr>
            <a:r>
              <a:rPr lang="en-US" sz="2400" dirty="0" smtClean="0">
                <a:latin typeface="Times New Roman" panose="02020603050405020304" pitchFamily="18" charset="0"/>
                <a:cs typeface="Times New Roman" panose="02020603050405020304" pitchFamily="18" charset="0"/>
              </a:rPr>
              <a:t>     In </a:t>
            </a:r>
            <a:r>
              <a:rPr lang="en-US" sz="2400" dirty="0">
                <a:latin typeface="Times New Roman" panose="02020603050405020304" pitchFamily="18" charset="0"/>
                <a:cs typeface="Times New Roman" panose="02020603050405020304" pitchFamily="18" charset="0"/>
              </a:rPr>
              <a:t>this equation,</a:t>
            </a:r>
          </a:p>
          <a:p>
            <a:pPr algn="just"/>
            <a:r>
              <a:rPr lang="en-US" sz="2400" dirty="0">
                <a:latin typeface="Times New Roman" panose="02020603050405020304" pitchFamily="18" charset="0"/>
                <a:cs typeface="Times New Roman" panose="02020603050405020304" pitchFamily="18" charset="0"/>
              </a:rPr>
              <a:t>f</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 input image on which transformation function has to be applied.</a:t>
            </a:r>
          </a:p>
          <a:p>
            <a:pPr algn="just"/>
            <a:r>
              <a:rPr lang="en-US" sz="2400" dirty="0">
                <a:latin typeface="Times New Roman" panose="02020603050405020304" pitchFamily="18" charset="0"/>
                <a:cs typeface="Times New Roman" panose="02020603050405020304" pitchFamily="18" charset="0"/>
              </a:rPr>
              <a:t>G(</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 the output image or processed image.</a:t>
            </a:r>
          </a:p>
          <a:p>
            <a:pPr algn="just"/>
            <a:r>
              <a:rPr lang="en-US" sz="2400" dirty="0">
                <a:latin typeface="Times New Roman" panose="02020603050405020304" pitchFamily="18" charset="0"/>
                <a:cs typeface="Times New Roman" panose="02020603050405020304" pitchFamily="18" charset="0"/>
              </a:rPr>
              <a:t>T is the transformation function.</a:t>
            </a:r>
          </a:p>
          <a:p>
            <a:pPr algn="just"/>
            <a:r>
              <a:rPr lang="en-US" sz="2400" dirty="0">
                <a:latin typeface="Times New Roman" panose="02020603050405020304" pitchFamily="18" charset="0"/>
                <a:cs typeface="Times New Roman" panose="02020603050405020304" pitchFamily="18" charset="0"/>
              </a:rPr>
              <a:t>This relation between input image and the processed output image can also be represented </a:t>
            </a:r>
            <a:r>
              <a:rPr lang="en-US" sz="2400" dirty="0" smtClean="0">
                <a:latin typeface="Times New Roman" panose="02020603050405020304" pitchFamily="18" charset="0"/>
                <a:cs typeface="Times New Roman" panose="02020603050405020304" pitchFamily="18" charset="0"/>
              </a:rPr>
              <a:t>as  s </a:t>
            </a:r>
            <a:r>
              <a:rPr lang="en-US" sz="2400" dirty="0">
                <a:latin typeface="Times New Roman" panose="02020603050405020304" pitchFamily="18" charset="0"/>
                <a:cs typeface="Times New Roman" panose="02020603050405020304" pitchFamily="18" charset="0"/>
              </a:rPr>
              <a:t>= T (r)</a:t>
            </a:r>
          </a:p>
          <a:p>
            <a:pPr marL="0" indent="0" algn="just">
              <a:buNone/>
            </a:pPr>
            <a:r>
              <a:rPr lang="en-US" sz="2400" dirty="0" smtClean="0">
                <a:latin typeface="Times New Roman" panose="02020603050405020304" pitchFamily="18" charset="0"/>
                <a:cs typeface="Times New Roman" panose="02020603050405020304" pitchFamily="18" charset="0"/>
              </a:rPr>
              <a:t>         where </a:t>
            </a:r>
            <a:r>
              <a:rPr lang="en-US" sz="2400" dirty="0">
                <a:latin typeface="Times New Roman" panose="02020603050405020304" pitchFamily="18" charset="0"/>
                <a:cs typeface="Times New Roman" panose="02020603050405020304" pitchFamily="18" charset="0"/>
              </a:rPr>
              <a:t>r is actually the pixel value or gray level intensity of f(</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at any point</a:t>
            </a:r>
            <a:r>
              <a:rPr lang="en-US" sz="2400" dirty="0" smtClean="0">
                <a:latin typeface="Times New Roman" panose="02020603050405020304" pitchFamily="18" charset="0"/>
                <a:cs typeface="Times New Roman" panose="02020603050405020304" pitchFamily="18" charset="0"/>
              </a:rPr>
              <a:t>.</a:t>
            </a:r>
          </a:p>
          <a:p>
            <a:pPr marL="0" indent="0" algn="just">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nd </a:t>
            </a:r>
            <a:r>
              <a:rPr lang="en-US" sz="2400" dirty="0">
                <a:latin typeface="Times New Roman" panose="02020603050405020304" pitchFamily="18" charset="0"/>
                <a:cs typeface="Times New Roman" panose="02020603050405020304" pitchFamily="18" charset="0"/>
              </a:rPr>
              <a:t>s is the pixel value or gray level intensity of g(</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at any point.</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8592733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33901" y="1258432"/>
            <a:ext cx="2194101" cy="1360086"/>
          </a:xfrm>
          <a:prstGeom prst="rect">
            <a:avLst/>
          </a:prstGeom>
        </p:spPr>
      </p:pic>
      <p:sp>
        <p:nvSpPr>
          <p:cNvPr id="5" name="Rectangle 4"/>
          <p:cNvSpPr/>
          <p:nvPr/>
        </p:nvSpPr>
        <p:spPr>
          <a:xfrm>
            <a:off x="452674" y="452673"/>
            <a:ext cx="11380206" cy="637097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Examples</a:t>
            </a:r>
          </a:p>
          <a:p>
            <a:pPr algn="just"/>
            <a:r>
              <a:rPr lang="en-US" sz="2400" dirty="0">
                <a:solidFill>
                  <a:srgbClr val="000000"/>
                </a:solidFill>
                <a:latin typeface="Times New Roman" panose="02020603050405020304" pitchFamily="18" charset="0"/>
                <a:cs typeface="Times New Roman" panose="02020603050405020304" pitchFamily="18" charset="0"/>
              </a:rPr>
              <a:t>Consider this transformation function</a:t>
            </a:r>
            <a:r>
              <a:rPr lang="en-US" sz="2400" dirty="0" smtClean="0">
                <a:solidFill>
                  <a:srgbClr val="000000"/>
                </a:solidFill>
                <a:latin typeface="Times New Roman" panose="02020603050405020304" pitchFamily="18" charset="0"/>
                <a:cs typeface="Times New Roman" panose="02020603050405020304" pitchFamily="18" charset="0"/>
              </a:rPr>
              <a:t>.</a:t>
            </a:r>
          </a:p>
          <a:p>
            <a:pPr algn="just"/>
            <a:endParaRPr lang="en-US" dirty="0">
              <a:solidFill>
                <a:srgbClr val="000000"/>
              </a:solidFill>
              <a:latin typeface="Nunito"/>
            </a:endParaRPr>
          </a:p>
          <a:p>
            <a:pPr algn="just"/>
            <a:endParaRPr lang="en-US" dirty="0" smtClean="0">
              <a:solidFill>
                <a:srgbClr val="000000"/>
              </a:solidFill>
              <a:latin typeface="Nunito"/>
            </a:endParaRPr>
          </a:p>
          <a:p>
            <a:pPr algn="just"/>
            <a:endParaRPr lang="en-US" dirty="0">
              <a:solidFill>
                <a:srgbClr val="000000"/>
              </a:solidFill>
              <a:latin typeface="Nunito"/>
            </a:endParaRPr>
          </a:p>
          <a:p>
            <a:pPr algn="just"/>
            <a:endParaRPr lang="en-US" dirty="0" smtClean="0">
              <a:solidFill>
                <a:srgbClr val="000000"/>
              </a:solidFill>
              <a:latin typeface="Nunito"/>
            </a:endParaRPr>
          </a:p>
          <a:p>
            <a:pPr algn="just"/>
            <a:endParaRPr lang="en-US" dirty="0">
              <a:solidFill>
                <a:srgbClr val="000000"/>
              </a:solidFill>
              <a:latin typeface="Nunito"/>
            </a:endParaRPr>
          </a:p>
          <a:p>
            <a:pPr algn="just"/>
            <a:r>
              <a:rPr lang="en-US" sz="2400" dirty="0" smtClean="0">
                <a:latin typeface="Times New Roman" panose="02020603050405020304" pitchFamily="18" charset="0"/>
                <a:cs typeface="Times New Roman" panose="02020603050405020304" pitchFamily="18" charset="0"/>
              </a:rPr>
              <a:t>Lets </a:t>
            </a:r>
            <a:r>
              <a:rPr lang="en-US" sz="2400" dirty="0">
                <a:latin typeface="Times New Roman" panose="02020603050405020304" pitchFamily="18" charset="0"/>
                <a:cs typeface="Times New Roman" panose="02020603050405020304" pitchFamily="18" charset="0"/>
              </a:rPr>
              <a:t>take the point r to be 256, and the point p to be 127. Consider this image to be a one </a:t>
            </a:r>
            <a:r>
              <a:rPr lang="en-US" sz="2400" dirty="0" err="1">
                <a:latin typeface="Times New Roman" panose="02020603050405020304" pitchFamily="18" charset="0"/>
                <a:cs typeface="Times New Roman" panose="02020603050405020304" pitchFamily="18" charset="0"/>
              </a:rPr>
              <a:t>bpp</a:t>
            </a:r>
            <a:r>
              <a:rPr lang="en-US" sz="2400" dirty="0">
                <a:latin typeface="Times New Roman" panose="02020603050405020304" pitchFamily="18" charset="0"/>
                <a:cs typeface="Times New Roman" panose="02020603050405020304" pitchFamily="18" charset="0"/>
              </a:rPr>
              <a:t> image. That means we have only two levels of intensities that are 0 and 1. So in this case the transformation shown by the graph can be explained as</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All the pixel intensity values that are below 127 (point p) are 0, means black. And all the pixel intensity values that are greater then 127, are 1, that means white. But at the exact point of 127, there is a sudden change in transmission, so we cannot tell that at that exact point, the value would be 0 or 1.</a:t>
            </a:r>
          </a:p>
          <a:p>
            <a:pPr algn="just"/>
            <a:r>
              <a:rPr lang="en-US" sz="2400" dirty="0">
                <a:latin typeface="Times New Roman" panose="02020603050405020304" pitchFamily="18" charset="0"/>
                <a:cs typeface="Times New Roman" panose="02020603050405020304" pitchFamily="18" charset="0"/>
              </a:rPr>
              <a:t>Mathematically this transformation function can be denoted as</a:t>
            </a:r>
            <a:r>
              <a:rPr lang="en-US" sz="2400" dirty="0" smtClean="0">
                <a:latin typeface="Times New Roman" panose="02020603050405020304" pitchFamily="18" charset="0"/>
                <a:cs typeface="Times New Roman" panose="02020603050405020304" pitchFamily="18" charset="0"/>
              </a:rPr>
              <a:t>:</a:t>
            </a:r>
          </a:p>
          <a:p>
            <a:endParaRPr lang="en-US" dirty="0"/>
          </a:p>
          <a:p>
            <a:r>
              <a:rPr lang="en-US" dirty="0"/>
              <a:t/>
            </a:r>
            <a:br>
              <a:rPr lang="en-US" dirty="0"/>
            </a:br>
            <a:endParaRPr lang="en-US" b="0" i="0" dirty="0">
              <a:solidFill>
                <a:srgbClr val="000000"/>
              </a:solidFill>
              <a:effectLst/>
              <a:latin typeface="Nunito"/>
            </a:endParaRPr>
          </a:p>
        </p:txBody>
      </p:sp>
      <p:pic>
        <p:nvPicPr>
          <p:cNvPr id="6" name="Picture 5"/>
          <p:cNvPicPr>
            <a:picLocks noChangeAspect="1"/>
          </p:cNvPicPr>
          <p:nvPr/>
        </p:nvPicPr>
        <p:blipFill>
          <a:blip r:embed="rId3"/>
          <a:stretch>
            <a:fillRect/>
          </a:stretch>
        </p:blipFill>
        <p:spPr>
          <a:xfrm>
            <a:off x="8694203" y="5196264"/>
            <a:ext cx="2287650" cy="1154319"/>
          </a:xfrm>
          <a:prstGeom prst="rect">
            <a:avLst/>
          </a:prstGeom>
        </p:spPr>
      </p:pic>
    </p:spTree>
    <p:extLst>
      <p:ext uri="{BB962C8B-B14F-4D97-AF65-F5344CB8AC3E}">
        <p14:creationId xmlns="" xmlns:p14="http://schemas.microsoft.com/office/powerpoint/2010/main" val="185773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4690" y="442407"/>
            <a:ext cx="7904544" cy="5973467"/>
          </a:xfrm>
          <a:prstGeom prst="rect">
            <a:avLst/>
          </a:prstGeom>
        </p:spPr>
      </p:pic>
    </p:spTree>
    <p:extLst>
      <p:ext uri="{BB962C8B-B14F-4D97-AF65-F5344CB8AC3E}">
        <p14:creationId xmlns="" xmlns:p14="http://schemas.microsoft.com/office/powerpoint/2010/main" val="8995832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70781"/>
            <a:ext cx="10972800" cy="5654854"/>
          </a:xfrm>
        </p:spPr>
        <p:txBody>
          <a:bodyPr/>
          <a:lstStyle/>
          <a:p>
            <a:pPr algn="just"/>
            <a:r>
              <a:rPr lang="en-US" sz="2400" dirty="0">
                <a:latin typeface="Times New Roman" panose="02020603050405020304" pitchFamily="18" charset="0"/>
                <a:cs typeface="Times New Roman" panose="02020603050405020304" pitchFamily="18" charset="0"/>
              </a:rPr>
              <a:t>It shows that for each pixel or intensity value of input image, there is a same intensity value of output image.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That </a:t>
            </a:r>
            <a:r>
              <a:rPr lang="en-US" sz="2400" dirty="0">
                <a:latin typeface="Times New Roman" panose="02020603050405020304" pitchFamily="18" charset="0"/>
                <a:cs typeface="Times New Roman" panose="02020603050405020304" pitchFamily="18" charset="0"/>
              </a:rPr>
              <a:t>means the output image is exact replica of the input image.</a:t>
            </a:r>
          </a:p>
          <a:p>
            <a:pPr algn="just"/>
            <a:r>
              <a:rPr lang="en-US" sz="2400" dirty="0">
                <a:latin typeface="Times New Roman" panose="02020603050405020304" pitchFamily="18" charset="0"/>
                <a:cs typeface="Times New Roman" panose="02020603050405020304" pitchFamily="18" charset="0"/>
              </a:rPr>
              <a:t>It can be mathematically represented as</a:t>
            </a:r>
            <a:r>
              <a:rPr lang="en-US" sz="2400" dirty="0" smtClean="0">
                <a:latin typeface="Times New Roman" panose="02020603050405020304" pitchFamily="18" charset="0"/>
                <a:cs typeface="Times New Roman" panose="02020603050405020304" pitchFamily="18" charset="0"/>
              </a:rPr>
              <a:t>: g(</a:t>
            </a:r>
            <a:r>
              <a:rPr lang="en-US" sz="2400" dirty="0" err="1" smtClean="0">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 f(</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input and output image would be in this case are shown below</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457450" y="2892677"/>
            <a:ext cx="7277100" cy="2647950"/>
          </a:xfrm>
          <a:prstGeom prst="rect">
            <a:avLst/>
          </a:prstGeom>
        </p:spPr>
      </p:pic>
    </p:spTree>
    <p:extLst>
      <p:ext uri="{BB962C8B-B14F-4D97-AF65-F5344CB8AC3E}">
        <p14:creationId xmlns="" xmlns:p14="http://schemas.microsoft.com/office/powerpoint/2010/main" val="42496949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02876" y="783442"/>
            <a:ext cx="7483962" cy="5018077"/>
          </a:xfrm>
          <a:prstGeom prst="rect">
            <a:avLst/>
          </a:prstGeom>
        </p:spPr>
      </p:pic>
    </p:spTree>
    <p:extLst>
      <p:ext uri="{BB962C8B-B14F-4D97-AF65-F5344CB8AC3E}">
        <p14:creationId xmlns="" xmlns:p14="http://schemas.microsoft.com/office/powerpoint/2010/main" val="6642333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2218" y="489257"/>
            <a:ext cx="6414898" cy="5582586"/>
          </a:xfrm>
          <a:prstGeom prst="rect">
            <a:avLst/>
          </a:prstGeom>
        </p:spPr>
      </p:pic>
    </p:spTree>
    <p:extLst>
      <p:ext uri="{BB962C8B-B14F-4D97-AF65-F5344CB8AC3E}">
        <p14:creationId xmlns="" xmlns:p14="http://schemas.microsoft.com/office/powerpoint/2010/main" val="40051465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00960" y="255794"/>
            <a:ext cx="9303944" cy="6370975"/>
          </a:xfrm>
          <a:prstGeom prst="rect">
            <a:avLst/>
          </a:prstGeom>
          <a:solidFill>
            <a:srgbClr val="EEEE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17400" tIns="45720" rIns="31740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Suppose we want to change image A to match image 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For each of the </a:t>
            </a: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colour</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channels we want to apply a linear transformation: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V</a:t>
            </a:r>
            <a:r>
              <a:rPr kumimoji="0" lang="en-US" sz="2400" b="0" i="0"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out</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V</a:t>
            </a:r>
            <a:r>
              <a:rPr kumimoji="0" lang="en-US" sz="2400" b="0" i="0" u="none" strike="noStrike" cap="none" normalizeH="0" baseline="-30000" dirty="0" smtClean="0">
                <a:ln>
                  <a:noFill/>
                </a:ln>
                <a:solidFill>
                  <a:srgbClr val="000000"/>
                </a:solidFill>
                <a:effectLst/>
                <a:latin typeface="Times New Roman" panose="02020603050405020304" pitchFamily="18" charset="0"/>
                <a:cs typeface="Times New Roman" panose="02020603050405020304" pitchFamily="18" charset="0"/>
              </a:rPr>
              <a:t>A</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gain + bias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where V</a:t>
            </a:r>
            <a:r>
              <a:rPr kumimoji="0" lang="en-US" sz="2400" b="0" i="0" u="none" strike="noStrike" cap="none" normalizeH="0" baseline="-30000" dirty="0" smtClean="0">
                <a:ln>
                  <a:noFill/>
                </a:ln>
                <a:solidFill>
                  <a:srgbClr val="000000"/>
                </a:solidFill>
                <a:effectLst/>
                <a:latin typeface="Times New Roman" panose="02020603050405020304" pitchFamily="18" charset="0"/>
                <a:cs typeface="Times New Roman" panose="02020603050405020304" pitchFamily="18" charset="0"/>
              </a:rPr>
              <a:t>A</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is a pixel value in image A, </a:t>
            </a: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V</a:t>
            </a:r>
            <a:r>
              <a:rPr kumimoji="0" lang="en-US" sz="2400" b="0" i="0"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out</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is the resulting pixel value,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gain = SD</a:t>
            </a:r>
            <a:r>
              <a:rPr kumimoji="0" lang="en-US" sz="2400" b="0" i="0" u="none" strike="noStrike" cap="none" normalizeH="0" baseline="-30000" dirty="0" smtClean="0">
                <a:ln>
                  <a:noFill/>
                </a:ln>
                <a:solidFill>
                  <a:srgbClr val="000000"/>
                </a:solidFill>
                <a:effectLst/>
                <a:latin typeface="Times New Roman" panose="02020603050405020304" pitchFamily="18" charset="0"/>
                <a:cs typeface="Times New Roman" panose="02020603050405020304" pitchFamily="18" charset="0"/>
              </a:rPr>
              <a:t>B</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SD</a:t>
            </a:r>
            <a:r>
              <a:rPr kumimoji="0" lang="en-US" sz="2400" b="0" i="0" u="none" strike="noStrike" cap="none" normalizeH="0" baseline="-30000" dirty="0" smtClean="0">
                <a:ln>
                  <a:noFill/>
                </a:ln>
                <a:solidFill>
                  <a:srgbClr val="000000"/>
                </a:solidFill>
                <a:effectLst/>
                <a:latin typeface="Times New Roman" panose="02020603050405020304" pitchFamily="18" charset="0"/>
                <a:cs typeface="Times New Roman" panose="02020603050405020304" pitchFamily="18" charset="0"/>
              </a:rPr>
              <a:t>A</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bias = </a:t>
            </a: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mean</a:t>
            </a:r>
            <a:r>
              <a:rPr kumimoji="0" lang="en-US" sz="2400" b="0" i="0"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B</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a:t>
            </a: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mean</a:t>
            </a:r>
            <a:r>
              <a:rPr kumimoji="0" lang="en-US" sz="2400" b="0" i="0"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A</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gain</a:t>
            </a:r>
            <a:endPar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SD is the standard deviation.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If image B is a flat </a:t>
            </a: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colour</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SD</a:t>
            </a:r>
            <a:r>
              <a:rPr kumimoji="0" lang="en-US" sz="2400" b="0" i="0" u="none" strike="noStrike" cap="none" normalizeH="0" baseline="-30000" dirty="0" smtClean="0">
                <a:ln>
                  <a:noFill/>
                </a:ln>
                <a:solidFill>
                  <a:srgbClr val="000000"/>
                </a:solidFill>
                <a:effectLst/>
                <a:latin typeface="Times New Roman" panose="02020603050405020304" pitchFamily="18" charset="0"/>
                <a:cs typeface="Times New Roman" panose="02020603050405020304" pitchFamily="18" charset="0"/>
              </a:rPr>
              <a:t>B</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==0, so gain=0 and  bias=</a:t>
            </a: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mean</a:t>
            </a:r>
            <a:r>
              <a:rPr kumimoji="0" lang="en-US" sz="2400" b="0" i="0"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B</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so image A will be made exactly the same </a:t>
            </a: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colour</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as image 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We can use the results, gain and bias, as two arguments to "-function Polynomial".</a:t>
            </a:r>
            <a:endPar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inverse is simple: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V</a:t>
            </a:r>
            <a:r>
              <a:rPr kumimoji="0" lang="en-US" sz="2400" b="0" i="0" u="none" strike="noStrike" cap="none" normalizeH="0" baseline="-30000" dirty="0" smtClean="0">
                <a:ln>
                  <a:noFill/>
                </a:ln>
                <a:solidFill>
                  <a:srgbClr val="000000"/>
                </a:solidFill>
                <a:effectLst/>
                <a:latin typeface="Times New Roman" panose="02020603050405020304" pitchFamily="18" charset="0"/>
                <a:cs typeface="Times New Roman" panose="02020603050405020304" pitchFamily="18" charset="0"/>
              </a:rPr>
              <a:t>A</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a:t>
            </a: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V</a:t>
            </a:r>
            <a:r>
              <a:rPr kumimoji="0" lang="en-US" sz="2400" b="0" i="0"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out</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bias) / gain   V</a:t>
            </a:r>
            <a:r>
              <a:rPr kumimoji="0" lang="en-US" sz="2400" b="0" i="0" u="none" strike="noStrike" cap="none" normalizeH="0" baseline="-30000" dirty="0" smtClean="0">
                <a:ln>
                  <a:noFill/>
                </a:ln>
                <a:solidFill>
                  <a:srgbClr val="000000"/>
                </a:solidFill>
                <a:effectLst/>
                <a:latin typeface="Times New Roman" panose="02020603050405020304" pitchFamily="18" charset="0"/>
                <a:cs typeface="Times New Roman" panose="02020603050405020304" pitchFamily="18" charset="0"/>
              </a:rPr>
              <a:t>A</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a:t>
            </a:r>
            <a:r>
              <a:rPr kumimoji="0" 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V</a:t>
            </a:r>
            <a:r>
              <a:rPr kumimoji="0" lang="en-US" sz="2400" b="0" i="0"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out</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/gain - bias/gain</a:t>
            </a:r>
            <a:r>
              <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 xmlns:p14="http://schemas.microsoft.com/office/powerpoint/2010/main" val="20286111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2673"/>
            <a:ext cx="10972800" cy="5672961"/>
          </a:xfrm>
        </p:spPr>
        <p:txBody>
          <a:bodyPr/>
          <a:lstStyle/>
          <a:p>
            <a:pPr algn="just"/>
            <a:r>
              <a:rPr lang="en-US" sz="2400" dirty="0" smtClean="0">
                <a:latin typeface="Times New Roman" panose="02020603050405020304" pitchFamily="18" charset="0"/>
                <a:cs typeface="Times New Roman" panose="02020603050405020304" pitchFamily="18" charset="0"/>
              </a:rPr>
              <a:t>Color is </a:t>
            </a:r>
            <a:r>
              <a:rPr lang="en-US" sz="2400" dirty="0">
                <a:latin typeface="Times New Roman" panose="02020603050405020304" pitchFamily="18" charset="0"/>
                <a:cs typeface="Times New Roman" panose="02020603050405020304" pitchFamily="18" charset="0"/>
              </a:rPr>
              <a:t>a powerful </a:t>
            </a:r>
            <a:r>
              <a:rPr lang="en-US" sz="2400" dirty="0" smtClean="0">
                <a:latin typeface="Times New Roman" panose="02020603050405020304" pitchFamily="18" charset="0"/>
                <a:cs typeface="Times New Roman" panose="02020603050405020304" pitchFamily="18" charset="0"/>
              </a:rPr>
              <a:t>descriptor</a:t>
            </a:r>
          </a:p>
          <a:p>
            <a:pPr algn="just"/>
            <a:r>
              <a:rPr lang="en-US" sz="2400" dirty="0" smtClean="0">
                <a:latin typeface="Times New Roman" panose="02020603050405020304" pitchFamily="18" charset="0"/>
                <a:cs typeface="Times New Roman" panose="02020603050405020304" pitchFamily="18" charset="0"/>
              </a:rPr>
              <a:t>Human </a:t>
            </a:r>
            <a:r>
              <a:rPr lang="en-US" sz="2400" dirty="0">
                <a:latin typeface="Times New Roman" panose="02020603050405020304" pitchFamily="18" charset="0"/>
                <a:cs typeface="Times New Roman" panose="02020603050405020304" pitchFamily="18" charset="0"/>
              </a:rPr>
              <a:t>can discern thousands of color shades.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Color" is more pleasing than "black and white“.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Full </a:t>
            </a:r>
            <a:r>
              <a:rPr lang="en-US" sz="2400" dirty="0">
                <a:latin typeface="Times New Roman" panose="02020603050405020304" pitchFamily="18" charset="0"/>
                <a:cs typeface="Times New Roman" panose="02020603050405020304" pitchFamily="18" charset="0"/>
              </a:rPr>
              <a:t>Color: color from full-color sensor, i.e., CCD camera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Pseudo </a:t>
            </a:r>
            <a:r>
              <a:rPr lang="en-US" sz="2400" dirty="0">
                <a:latin typeface="Times New Roman" panose="02020603050405020304" pitchFamily="18" charset="0"/>
                <a:cs typeface="Times New Roman" panose="02020603050405020304" pitchFamily="18" charset="0"/>
              </a:rPr>
              <a:t>color: assign a color to a particular monochromatic intensity</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Color Spectrum seen by passing white through </a:t>
            </a: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prism</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44168" y="2786521"/>
            <a:ext cx="7556626" cy="2455576"/>
          </a:xfrm>
          <a:prstGeom prst="rect">
            <a:avLst/>
          </a:prstGeom>
        </p:spPr>
      </p:pic>
    </p:spTree>
    <p:extLst>
      <p:ext uri="{BB962C8B-B14F-4D97-AF65-F5344CB8AC3E}">
        <p14:creationId xmlns="" xmlns:p14="http://schemas.microsoft.com/office/powerpoint/2010/main" val="11340107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4745" y="394226"/>
            <a:ext cx="10972800" cy="3384048"/>
          </a:xfrm>
          <a:prstGeom prst="rect">
            <a:avLst/>
          </a:prstGeom>
        </p:spPr>
      </p:pic>
      <p:pic>
        <p:nvPicPr>
          <p:cNvPr id="5" name="Picture 4"/>
          <p:cNvPicPr>
            <a:picLocks noChangeAspect="1"/>
          </p:cNvPicPr>
          <p:nvPr/>
        </p:nvPicPr>
        <p:blipFill>
          <a:blip r:embed="rId3"/>
          <a:stretch>
            <a:fillRect/>
          </a:stretch>
        </p:blipFill>
        <p:spPr>
          <a:xfrm>
            <a:off x="582440" y="5052360"/>
            <a:ext cx="1563231" cy="385150"/>
          </a:xfrm>
          <a:prstGeom prst="rect">
            <a:avLst/>
          </a:prstGeom>
        </p:spPr>
      </p:pic>
      <p:sp>
        <p:nvSpPr>
          <p:cNvPr id="2" name="Rectangle 1"/>
          <p:cNvSpPr/>
          <p:nvPr/>
        </p:nvSpPr>
        <p:spPr>
          <a:xfrm>
            <a:off x="464745" y="4313696"/>
            <a:ext cx="11241386" cy="1569660"/>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Popular color spaces used in digital image processing include RGB, CMYK, HSV, and Lab.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Color transforms in digital image processing can be performed using mathematical operations such as matrix multiplication and color lookup tables.</a:t>
            </a:r>
          </a:p>
        </p:txBody>
      </p:sp>
    </p:spTree>
    <p:extLst>
      <p:ext uri="{BB962C8B-B14F-4D97-AF65-F5344CB8AC3E}">
        <p14:creationId xmlns="" xmlns:p14="http://schemas.microsoft.com/office/powerpoint/2010/main" val="23666592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9136" y="613647"/>
            <a:ext cx="5378701" cy="4103207"/>
          </a:xfrm>
          <a:prstGeom prst="rect">
            <a:avLst/>
          </a:prstGeom>
        </p:spPr>
      </p:pic>
      <p:pic>
        <p:nvPicPr>
          <p:cNvPr id="5" name="Picture 4"/>
          <p:cNvPicPr>
            <a:picLocks noChangeAspect="1"/>
          </p:cNvPicPr>
          <p:nvPr/>
        </p:nvPicPr>
        <p:blipFill>
          <a:blip r:embed="rId3"/>
          <a:stretch>
            <a:fillRect/>
          </a:stretch>
        </p:blipFill>
        <p:spPr>
          <a:xfrm>
            <a:off x="5827837" y="1532393"/>
            <a:ext cx="5895975" cy="4933950"/>
          </a:xfrm>
          <a:prstGeom prst="rect">
            <a:avLst/>
          </a:prstGeom>
        </p:spPr>
      </p:pic>
    </p:spTree>
    <p:extLst>
      <p:ext uri="{BB962C8B-B14F-4D97-AF65-F5344CB8AC3E}">
        <p14:creationId xmlns="" xmlns:p14="http://schemas.microsoft.com/office/powerpoint/2010/main" val="16474938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Compositing and matting</a:t>
            </a:r>
          </a:p>
        </p:txBody>
      </p:sp>
      <p:sp>
        <p:nvSpPr>
          <p:cNvPr id="3" name="Content Placeholder 2"/>
          <p:cNvSpPr>
            <a:spLocks noGrp="1"/>
          </p:cNvSpPr>
          <p:nvPr>
            <p:ph idx="1"/>
          </p:nvPr>
        </p:nvSpPr>
        <p:spPr>
          <a:xfrm>
            <a:off x="609600" y="1285593"/>
            <a:ext cx="10972800" cy="5060886"/>
          </a:xfrm>
        </p:spPr>
        <p:txBody>
          <a:bodyPr/>
          <a:lstStyle/>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often desirable to cut a foreground object out of one scene and put it on top of a different background (Figure 3.4).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process of extracting the object from the original image is often called </a:t>
            </a:r>
            <a:r>
              <a:rPr lang="en-US" sz="2400" dirty="0" smtClean="0">
                <a:latin typeface="Times New Roman" panose="02020603050405020304" pitchFamily="18" charset="0"/>
                <a:cs typeface="Times New Roman" panose="02020603050405020304" pitchFamily="18" charset="0"/>
              </a:rPr>
              <a:t>matting.</a:t>
            </a:r>
          </a:p>
          <a:p>
            <a:pPr algn="just"/>
            <a:r>
              <a:rPr lang="en-US" sz="2400" dirty="0" smtClean="0">
                <a:latin typeface="Times New Roman" panose="02020603050405020304" pitchFamily="18" charset="0"/>
                <a:cs typeface="Times New Roman" panose="02020603050405020304" pitchFamily="18" charset="0"/>
              </a:rPr>
              <a:t>While </a:t>
            </a:r>
            <a:r>
              <a:rPr lang="en-US" sz="2400" dirty="0">
                <a:latin typeface="Times New Roman" panose="02020603050405020304" pitchFamily="18" charset="0"/>
                <a:cs typeface="Times New Roman" panose="02020603050405020304" pitchFamily="18" charset="0"/>
              </a:rPr>
              <a:t>the process of inserting it into another image (without visible artifacts) is called </a:t>
            </a:r>
            <a:r>
              <a:rPr lang="en-US" sz="2400" dirty="0" smtClean="0">
                <a:latin typeface="Times New Roman" panose="02020603050405020304" pitchFamily="18" charset="0"/>
                <a:cs typeface="Times New Roman" panose="02020603050405020304" pitchFamily="18" charset="0"/>
              </a:rPr>
              <a:t>compositing.</a:t>
            </a:r>
          </a:p>
          <a:p>
            <a:pPr algn="just"/>
            <a:r>
              <a:rPr lang="en-US" sz="2400" dirty="0" smtClean="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composite a new (or foreground) image on top of an old (background) image, the over operator, </a:t>
            </a:r>
            <a:r>
              <a:rPr lang="en-US" sz="2400" dirty="0" smtClean="0">
                <a:latin typeface="Times New Roman" panose="02020603050405020304" pitchFamily="18" charset="0"/>
                <a:cs typeface="Times New Roman" panose="02020603050405020304" pitchFamily="18" charset="0"/>
              </a:rPr>
              <a:t>is </a:t>
            </a:r>
            <a:r>
              <a:rPr lang="en-US" sz="2400" dirty="0">
                <a:latin typeface="Times New Roman" panose="02020603050405020304" pitchFamily="18" charset="0"/>
                <a:cs typeface="Times New Roman" panose="02020603050405020304" pitchFamily="18" charset="0"/>
              </a:rPr>
              <a:t>used, C = (1 − α)B + αF</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This operator attenuates the influence of the background image B by a factor (1 − α) and then adds in the color (and opacity) values corresponding to the foreground layer F</a:t>
            </a:r>
          </a:p>
        </p:txBody>
      </p:sp>
    </p:spTree>
    <p:extLst>
      <p:ext uri="{BB962C8B-B14F-4D97-AF65-F5344CB8AC3E}">
        <p14:creationId xmlns="" xmlns:p14="http://schemas.microsoft.com/office/powerpoint/2010/main" val="7359020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0130" y="669957"/>
            <a:ext cx="9368351" cy="5347565"/>
          </a:xfrm>
          <a:prstGeom prst="rect">
            <a:avLst/>
          </a:prstGeom>
        </p:spPr>
      </p:pic>
    </p:spTree>
    <p:extLst>
      <p:ext uri="{BB962C8B-B14F-4D97-AF65-F5344CB8AC3E}">
        <p14:creationId xmlns="" xmlns:p14="http://schemas.microsoft.com/office/powerpoint/2010/main" val="39303554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8408" y="539980"/>
            <a:ext cx="5781675" cy="3028950"/>
          </a:xfrm>
          <a:prstGeom prst="rect">
            <a:avLst/>
          </a:prstGeom>
        </p:spPr>
      </p:pic>
      <p:pic>
        <p:nvPicPr>
          <p:cNvPr id="5" name="Picture 4"/>
          <p:cNvPicPr>
            <a:picLocks noChangeAspect="1"/>
          </p:cNvPicPr>
          <p:nvPr/>
        </p:nvPicPr>
        <p:blipFill>
          <a:blip r:embed="rId3"/>
          <a:stretch>
            <a:fillRect/>
          </a:stretch>
        </p:blipFill>
        <p:spPr>
          <a:xfrm>
            <a:off x="5903143" y="539980"/>
            <a:ext cx="5962650" cy="5524500"/>
          </a:xfrm>
          <a:prstGeom prst="rect">
            <a:avLst/>
          </a:prstGeom>
        </p:spPr>
      </p:pic>
    </p:spTree>
    <p:extLst>
      <p:ext uri="{BB962C8B-B14F-4D97-AF65-F5344CB8AC3E}">
        <p14:creationId xmlns="" xmlns:p14="http://schemas.microsoft.com/office/powerpoint/2010/main" val="244868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63647" y="570369"/>
            <a:ext cx="9273812" cy="5438100"/>
          </a:xfrm>
          <a:prstGeom prst="rect">
            <a:avLst/>
          </a:prstGeom>
        </p:spPr>
      </p:pic>
    </p:spTree>
    <p:extLst>
      <p:ext uri="{BB962C8B-B14F-4D97-AF65-F5344CB8AC3E}">
        <p14:creationId xmlns="" xmlns:p14="http://schemas.microsoft.com/office/powerpoint/2010/main" val="281826834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FF0000"/>
                </a:solidFill>
                <a:latin typeface="Times New Roman" panose="02020603050405020304" pitchFamily="18" charset="0"/>
                <a:cs typeface="Times New Roman" panose="02020603050405020304" pitchFamily="18" charset="0"/>
              </a:rPr>
              <a:t>Histogram equalization</a:t>
            </a:r>
          </a:p>
        </p:txBody>
      </p:sp>
      <p:sp>
        <p:nvSpPr>
          <p:cNvPr id="3" name="Content Placeholder 2"/>
          <p:cNvSpPr>
            <a:spLocks noGrp="1"/>
          </p:cNvSpPr>
          <p:nvPr>
            <p:ph idx="1"/>
          </p:nvPr>
        </p:nvSpPr>
        <p:spPr>
          <a:xfrm>
            <a:off x="609600" y="1339913"/>
            <a:ext cx="10972800" cy="4785721"/>
          </a:xfrm>
        </p:spPr>
        <p:txBody>
          <a:bodyPr/>
          <a:lstStyle/>
          <a:p>
            <a:pPr algn="just"/>
            <a:r>
              <a:rPr lang="en-US" sz="2800" dirty="0">
                <a:latin typeface="Times New Roman" panose="02020603050405020304" pitchFamily="18" charset="0"/>
                <a:cs typeface="Times New Roman" panose="02020603050405020304" pitchFamily="18" charset="0"/>
              </a:rPr>
              <a:t>Histogram equalization is used to enhance contrast. It is not necessary that contrast will always be increase in this. There may be some cases were histogram equalization can be worse. In that cases the contrast is decreased.</a:t>
            </a:r>
          </a:p>
          <a:p>
            <a:pPr algn="just"/>
            <a:r>
              <a:rPr lang="en-US" sz="2800" dirty="0">
                <a:latin typeface="Times New Roman" panose="02020603050405020304" pitchFamily="18" charset="0"/>
                <a:cs typeface="Times New Roman" panose="02020603050405020304" pitchFamily="18" charset="0"/>
              </a:rPr>
              <a:t>Lets start histogram equalization by taking this image below as a simple image.</a:t>
            </a:r>
          </a:p>
          <a:p>
            <a:pPr algn="just"/>
            <a:r>
              <a:rPr lang="en-US" sz="2800" dirty="0">
                <a:latin typeface="Times New Roman" panose="02020603050405020304" pitchFamily="18" charset="0"/>
                <a:cs typeface="Times New Roman" panose="02020603050405020304" pitchFamily="18" charset="0"/>
              </a:rPr>
              <a:t>Image</a:t>
            </a:r>
          </a:p>
          <a:p>
            <a:pPr marL="0" indent="0" algn="just">
              <a:buNone/>
            </a:pP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713790" y="3925359"/>
            <a:ext cx="2257425" cy="2200275"/>
          </a:xfrm>
          <a:prstGeom prst="rect">
            <a:avLst/>
          </a:prstGeom>
        </p:spPr>
      </p:pic>
    </p:spTree>
    <p:extLst>
      <p:ext uri="{BB962C8B-B14F-4D97-AF65-F5344CB8AC3E}">
        <p14:creationId xmlns="" xmlns:p14="http://schemas.microsoft.com/office/powerpoint/2010/main" val="16817075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95058" y="533838"/>
            <a:ext cx="7079729" cy="5827716"/>
          </a:xfrm>
          <a:prstGeom prst="rect">
            <a:avLst/>
          </a:prstGeom>
        </p:spPr>
      </p:pic>
    </p:spTree>
    <p:extLst>
      <p:ext uri="{BB962C8B-B14F-4D97-AF65-F5344CB8AC3E}">
        <p14:creationId xmlns="" xmlns:p14="http://schemas.microsoft.com/office/powerpoint/2010/main" val="7367424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452673"/>
            <a:ext cx="10996943" cy="5672961"/>
          </a:xfrm>
        </p:spPr>
        <p:txBody>
          <a:bodyPr/>
          <a:lstStyle/>
          <a:p>
            <a:pPr algn="just"/>
            <a:r>
              <a:rPr lang="en-US" sz="2400" dirty="0">
                <a:latin typeface="Times New Roman" panose="02020603050405020304" pitchFamily="18" charset="0"/>
                <a:cs typeface="Times New Roman" panose="02020603050405020304" pitchFamily="18" charset="0"/>
              </a:rPr>
              <a:t>The histogram of a digital image, with intensity levels between 0 and (L-1), is a function h( </a:t>
            </a:r>
            <a:r>
              <a:rPr lang="en-US" sz="2400" dirty="0" err="1">
                <a:latin typeface="Times New Roman" panose="02020603050405020304" pitchFamily="18" charset="0"/>
                <a:cs typeface="Times New Roman" panose="02020603050405020304" pitchFamily="18" charset="0"/>
              </a:rPr>
              <a:t>rk</a:t>
            </a:r>
            <a:r>
              <a:rPr lang="en-US" sz="2400" dirty="0">
                <a:latin typeface="Times New Roman" panose="02020603050405020304" pitchFamily="18" charset="0"/>
                <a:cs typeface="Times New Roman" panose="02020603050405020304" pitchFamily="18" charset="0"/>
              </a:rPr>
              <a:t> ) = </a:t>
            </a:r>
            <a:r>
              <a:rPr lang="en-US" sz="2400" dirty="0" err="1">
                <a:latin typeface="Times New Roman" panose="02020603050405020304" pitchFamily="18" charset="0"/>
                <a:cs typeface="Times New Roman" panose="02020603050405020304" pitchFamily="18" charset="0"/>
              </a:rPr>
              <a:t>nk</a:t>
            </a:r>
            <a:r>
              <a:rPr lang="en-US" sz="2400" dirty="0">
                <a:latin typeface="Times New Roman" panose="02020603050405020304" pitchFamily="18" charset="0"/>
                <a:cs typeface="Times New Roman" panose="02020603050405020304" pitchFamily="18" charset="0"/>
              </a:rPr>
              <a:t> , where </a:t>
            </a:r>
            <a:r>
              <a:rPr lang="en-US" sz="2400" dirty="0" err="1">
                <a:latin typeface="Times New Roman" panose="02020603050405020304" pitchFamily="18" charset="0"/>
                <a:cs typeface="Times New Roman" panose="02020603050405020304" pitchFamily="18" charset="0"/>
              </a:rPr>
              <a:t>rk</a:t>
            </a:r>
            <a:r>
              <a:rPr lang="en-US" sz="2400" dirty="0">
                <a:latin typeface="Times New Roman" panose="02020603050405020304" pitchFamily="18" charset="0"/>
                <a:cs typeface="Times New Roman" panose="02020603050405020304" pitchFamily="18" charset="0"/>
              </a:rPr>
              <a:t> is the </a:t>
            </a:r>
            <a:r>
              <a:rPr lang="en-US" sz="2400" dirty="0" err="1">
                <a:latin typeface="Times New Roman" panose="02020603050405020304" pitchFamily="18" charset="0"/>
                <a:cs typeface="Times New Roman" panose="02020603050405020304" pitchFamily="18" charset="0"/>
              </a:rPr>
              <a:t>kth</a:t>
            </a:r>
            <a:r>
              <a:rPr lang="en-US" sz="2400" dirty="0">
                <a:latin typeface="Times New Roman" panose="02020603050405020304" pitchFamily="18" charset="0"/>
                <a:cs typeface="Times New Roman" panose="02020603050405020304" pitchFamily="18" charset="0"/>
              </a:rPr>
              <a:t> intensity level and </a:t>
            </a:r>
            <a:r>
              <a:rPr lang="en-US" sz="2400" dirty="0" err="1">
                <a:latin typeface="Times New Roman" panose="02020603050405020304" pitchFamily="18" charset="0"/>
                <a:cs typeface="Times New Roman" panose="02020603050405020304" pitchFamily="18" charset="0"/>
              </a:rPr>
              <a:t>nk</a:t>
            </a:r>
            <a:r>
              <a:rPr lang="en-US" sz="2400" dirty="0">
                <a:latin typeface="Times New Roman" panose="02020603050405020304" pitchFamily="18" charset="0"/>
                <a:cs typeface="Times New Roman" panose="02020603050405020304" pitchFamily="18" charset="0"/>
              </a:rPr>
              <a:t> is the number of pixels in the image having that intensity level.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We </a:t>
            </a:r>
            <a:r>
              <a:rPr lang="en-US" sz="2400" dirty="0">
                <a:latin typeface="Times New Roman" panose="02020603050405020304" pitchFamily="18" charset="0"/>
                <a:cs typeface="Times New Roman" panose="02020603050405020304" pitchFamily="18" charset="0"/>
              </a:rPr>
              <a:t>can also normalize the histogram by dividing it by the total number of pixels in the image. </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an N x N image, we have the following definition of a normalized histogram function: </a:t>
            </a:r>
          </a:p>
          <a:p>
            <a:pPr marL="0" indent="0" algn="just">
              <a:buNone/>
            </a:pPr>
            <a:r>
              <a:rPr lang="en-US" sz="2400" dirty="0" smtClean="0">
                <a:latin typeface="Times New Roman" panose="02020603050405020304" pitchFamily="18" charset="0"/>
                <a:cs typeface="Times New Roman" panose="02020603050405020304" pitchFamily="18" charset="0"/>
              </a:rPr>
              <a:t>      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rk</a:t>
            </a:r>
            <a:r>
              <a:rPr lang="en-US" sz="2400" dirty="0">
                <a:latin typeface="Times New Roman" panose="02020603050405020304" pitchFamily="18" charset="0"/>
                <a:cs typeface="Times New Roman" panose="02020603050405020304" pitchFamily="18" charset="0"/>
              </a:rPr>
              <a:t> ) = </a:t>
            </a:r>
            <a:r>
              <a:rPr lang="en-US" sz="2400" dirty="0" err="1">
                <a:latin typeface="Times New Roman" panose="02020603050405020304" pitchFamily="18" charset="0"/>
                <a:cs typeface="Times New Roman" panose="02020603050405020304" pitchFamily="18" charset="0"/>
              </a:rPr>
              <a:t>nk</a:t>
            </a:r>
            <a:r>
              <a:rPr lang="en-US" sz="2400" dirty="0">
                <a:latin typeface="Times New Roman" panose="02020603050405020304" pitchFamily="18" charset="0"/>
                <a:cs typeface="Times New Roman" panose="02020603050405020304" pitchFamily="18" charset="0"/>
              </a:rPr>
              <a:t>/N2</a:t>
            </a: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p(</a:t>
            </a:r>
            <a:r>
              <a:rPr lang="en-US" sz="2400" dirty="0" err="1">
                <a:latin typeface="Times New Roman" panose="02020603050405020304" pitchFamily="18" charset="0"/>
                <a:cs typeface="Times New Roman" panose="02020603050405020304" pitchFamily="18" charset="0"/>
              </a:rPr>
              <a:t>rk</a:t>
            </a:r>
            <a:r>
              <a:rPr lang="en-US" sz="2400" dirty="0">
                <a:latin typeface="Times New Roman" panose="02020603050405020304" pitchFamily="18" charset="0"/>
                <a:cs typeface="Times New Roman" panose="02020603050405020304" pitchFamily="18" charset="0"/>
              </a:rPr>
              <a:t>) function is the probability of the occurrence of a pixel with the intensity level </a:t>
            </a:r>
            <a:r>
              <a:rPr lang="en-US" sz="2400" dirty="0" err="1">
                <a:latin typeface="Times New Roman" panose="02020603050405020304" pitchFamily="18" charset="0"/>
                <a:cs typeface="Times New Roman" panose="02020603050405020304" pitchFamily="18" charset="0"/>
              </a:rPr>
              <a:t>rk</a:t>
            </a:r>
            <a:r>
              <a:rPr lang="en-US" sz="2400" dirty="0">
                <a:latin typeface="Times New Roman" panose="02020603050405020304" pitchFamily="18" charset="0"/>
                <a:cs typeface="Times New Roman" panose="02020603050405020304" pitchFamily="18" charset="0"/>
              </a:rPr>
              <a:t>. Clearly, </a:t>
            </a:r>
          </a:p>
          <a:p>
            <a:pPr marL="0" indent="0" algn="just">
              <a:buNone/>
            </a:pPr>
            <a:r>
              <a:rPr lang="en-US" sz="2400" dirty="0" smtClean="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p( </a:t>
            </a:r>
            <a:r>
              <a:rPr lang="en-US" sz="2400" dirty="0" err="1">
                <a:latin typeface="Times New Roman" panose="02020603050405020304" pitchFamily="18" charset="0"/>
                <a:cs typeface="Times New Roman" panose="02020603050405020304" pitchFamily="18" charset="0"/>
              </a:rPr>
              <a:t>rk</a:t>
            </a:r>
            <a:r>
              <a:rPr lang="en-US" sz="2400" dirty="0">
                <a:latin typeface="Times New Roman" panose="02020603050405020304" pitchFamily="18" charset="0"/>
                <a:cs typeface="Times New Roman" panose="02020603050405020304" pitchFamily="18" charset="0"/>
              </a:rPr>
              <a:t> ) = 1</a:t>
            </a: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histogram of an image, as shown in the figure, consists of the x-axis representing the intensity levels </a:t>
            </a:r>
            <a:r>
              <a:rPr lang="en-US" sz="2400" dirty="0" err="1">
                <a:latin typeface="Times New Roman" panose="02020603050405020304" pitchFamily="18" charset="0"/>
                <a:cs typeface="Times New Roman" panose="02020603050405020304" pitchFamily="18" charset="0"/>
              </a:rPr>
              <a:t>rk</a:t>
            </a:r>
            <a:r>
              <a:rPr lang="en-US" sz="2400" dirty="0">
                <a:latin typeface="Times New Roman" panose="02020603050405020304" pitchFamily="18" charset="0"/>
                <a:cs typeface="Times New Roman" panose="02020603050405020304" pitchFamily="18" charset="0"/>
              </a:rPr>
              <a:t> and the y-axis denoting the h(</a:t>
            </a:r>
            <a:r>
              <a:rPr lang="en-US" sz="2400" dirty="0" err="1">
                <a:latin typeface="Times New Roman" panose="02020603050405020304" pitchFamily="18" charset="0"/>
                <a:cs typeface="Times New Roman" panose="02020603050405020304" pitchFamily="18" charset="0"/>
              </a:rPr>
              <a:t>rk</a:t>
            </a:r>
            <a:r>
              <a:rPr lang="en-US" sz="2400" dirty="0">
                <a:latin typeface="Times New Roman" panose="02020603050405020304" pitchFamily="18" charset="0"/>
                <a:cs typeface="Times New Roman" panose="02020603050405020304" pitchFamily="18" charset="0"/>
              </a:rPr>
              <a:t>) or the p(</a:t>
            </a:r>
            <a:r>
              <a:rPr lang="en-US" sz="2400" dirty="0" err="1">
                <a:latin typeface="Times New Roman" panose="02020603050405020304" pitchFamily="18" charset="0"/>
                <a:cs typeface="Times New Roman" panose="02020603050405020304" pitchFamily="18" charset="0"/>
              </a:rPr>
              <a:t>rk</a:t>
            </a:r>
            <a:r>
              <a:rPr lang="en-US" sz="2400" dirty="0">
                <a:latin typeface="Times New Roman" panose="02020603050405020304" pitchFamily="18" charset="0"/>
                <a:cs typeface="Times New Roman" panose="02020603050405020304" pitchFamily="18" charset="0"/>
              </a:rPr>
              <a:t>) functions.</a:t>
            </a:r>
          </a:p>
        </p:txBody>
      </p:sp>
    </p:spTree>
    <p:extLst>
      <p:ext uri="{BB962C8B-B14F-4D97-AF65-F5344CB8AC3E}">
        <p14:creationId xmlns="" xmlns:p14="http://schemas.microsoft.com/office/powerpoint/2010/main" val="151512926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0738" y="745423"/>
            <a:ext cx="7647218" cy="5217777"/>
          </a:xfrm>
          <a:prstGeom prst="rect">
            <a:avLst/>
          </a:prstGeom>
        </p:spPr>
      </p:pic>
    </p:spTree>
    <p:extLst>
      <p:ext uri="{BB962C8B-B14F-4D97-AF65-F5344CB8AC3E}">
        <p14:creationId xmlns="" xmlns:p14="http://schemas.microsoft.com/office/powerpoint/2010/main" val="19060618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latin typeface="Times New Roman" panose="02020603050405020304" pitchFamily="18" charset="0"/>
                <a:cs typeface="Times New Roman" panose="02020603050405020304" pitchFamily="18" charset="0"/>
              </a:rPr>
              <a:t>Linear filtering</a:t>
            </a:r>
          </a:p>
        </p:txBody>
      </p:sp>
      <p:sp>
        <p:nvSpPr>
          <p:cNvPr id="3" name="Content Placeholder 2"/>
          <p:cNvSpPr>
            <a:spLocks noGrp="1"/>
          </p:cNvSpPr>
          <p:nvPr>
            <p:ph idx="1"/>
          </p:nvPr>
        </p:nvSpPr>
        <p:spPr>
          <a:xfrm>
            <a:off x="479834" y="1176951"/>
            <a:ext cx="11102566" cy="4948684"/>
          </a:xfrm>
        </p:spPr>
        <p:txBody>
          <a:bodyPr/>
          <a:lstStyle/>
          <a:p>
            <a:pPr algn="just"/>
            <a:r>
              <a:rPr lang="en-US" sz="2400" dirty="0">
                <a:latin typeface="Times New Roman" panose="02020603050405020304" pitchFamily="18" charset="0"/>
                <a:cs typeface="Times New Roman" panose="02020603050405020304" pitchFamily="18" charset="0"/>
              </a:rPr>
              <a:t>The most commonly used type of neighborhood operator is a linear filter, in which an output pixel’s value is determined as a weighted sum of input pixel values (Figure 3.10), g(</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j) = X </a:t>
            </a:r>
            <a:r>
              <a:rPr lang="en-US" sz="2400" dirty="0" err="1">
                <a:latin typeface="Times New Roman" panose="02020603050405020304" pitchFamily="18" charset="0"/>
                <a:cs typeface="Times New Roman" panose="02020603050405020304" pitchFamily="18" charset="0"/>
              </a:rPr>
              <a:t>k,l</a:t>
            </a:r>
            <a:r>
              <a:rPr lang="en-US" sz="2400" dirty="0">
                <a:latin typeface="Times New Roman" panose="02020603050405020304" pitchFamily="18" charset="0"/>
                <a:cs typeface="Times New Roman" panose="02020603050405020304" pitchFamily="18" charset="0"/>
              </a:rPr>
              <a:t> f(</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 k, j + l)h(k, l). (3.12)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entries in the weight kernel or mask h(k, l) are often called the filter coefficients.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above correlation operator can be more compactly notated as g = f ⊗ h. (3.13)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common variant on this formula is g(</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j) = X </a:t>
            </a:r>
            <a:r>
              <a:rPr lang="en-US" sz="2400" dirty="0" err="1">
                <a:latin typeface="Times New Roman" panose="02020603050405020304" pitchFamily="18" charset="0"/>
                <a:cs typeface="Times New Roman" panose="02020603050405020304" pitchFamily="18" charset="0"/>
              </a:rPr>
              <a:t>k,l</a:t>
            </a:r>
            <a:r>
              <a:rPr lang="en-US" sz="2400" dirty="0">
                <a:latin typeface="Times New Roman" panose="02020603050405020304" pitchFamily="18" charset="0"/>
                <a:cs typeface="Times New Roman" panose="02020603050405020304" pitchFamily="18" charset="0"/>
              </a:rPr>
              <a:t> f(</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 k, j − l)h(k, l) = X </a:t>
            </a:r>
            <a:r>
              <a:rPr lang="en-US" sz="2400" dirty="0" err="1">
                <a:latin typeface="Times New Roman" panose="02020603050405020304" pitchFamily="18" charset="0"/>
                <a:cs typeface="Times New Roman" panose="02020603050405020304" pitchFamily="18" charset="0"/>
              </a:rPr>
              <a:t>k,l</a:t>
            </a:r>
            <a:r>
              <a:rPr lang="en-US" sz="2400" dirty="0">
                <a:latin typeface="Times New Roman" panose="02020603050405020304" pitchFamily="18" charset="0"/>
                <a:cs typeface="Times New Roman" panose="02020603050405020304" pitchFamily="18" charset="0"/>
              </a:rPr>
              <a:t> f(k, l)h(</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 k, j − l),</a:t>
            </a:r>
          </a:p>
        </p:txBody>
      </p:sp>
      <p:pic>
        <p:nvPicPr>
          <p:cNvPr id="4" name="Picture 3"/>
          <p:cNvPicPr>
            <a:picLocks noChangeAspect="1"/>
          </p:cNvPicPr>
          <p:nvPr/>
        </p:nvPicPr>
        <p:blipFill>
          <a:blip r:embed="rId2"/>
          <a:stretch>
            <a:fillRect/>
          </a:stretch>
        </p:blipFill>
        <p:spPr>
          <a:xfrm>
            <a:off x="3019425" y="3973341"/>
            <a:ext cx="6153150" cy="2514600"/>
          </a:xfrm>
          <a:prstGeom prst="rect">
            <a:avLst/>
          </a:prstGeom>
        </p:spPr>
      </p:pic>
    </p:spTree>
    <p:extLst>
      <p:ext uri="{BB962C8B-B14F-4D97-AF65-F5344CB8AC3E}">
        <p14:creationId xmlns="" xmlns:p14="http://schemas.microsoft.com/office/powerpoint/2010/main" val="28194353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23865" y="475036"/>
            <a:ext cx="6646433" cy="5578700"/>
          </a:xfrm>
          <a:prstGeom prst="rect">
            <a:avLst/>
          </a:prstGeom>
        </p:spPr>
      </p:pic>
    </p:spTree>
    <p:extLst>
      <p:ext uri="{BB962C8B-B14F-4D97-AF65-F5344CB8AC3E}">
        <p14:creationId xmlns="" xmlns:p14="http://schemas.microsoft.com/office/powerpoint/2010/main" val="390737584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172" y="0"/>
            <a:ext cx="10972800" cy="1143000"/>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Examples of linear filtering</a:t>
            </a:r>
          </a:p>
        </p:txBody>
      </p:sp>
      <p:sp>
        <p:nvSpPr>
          <p:cNvPr id="3" name="Content Placeholder 2"/>
          <p:cNvSpPr>
            <a:spLocks noGrp="1"/>
          </p:cNvSpPr>
          <p:nvPr>
            <p:ph idx="1"/>
          </p:nvPr>
        </p:nvSpPr>
        <p:spPr>
          <a:xfrm>
            <a:off x="464745" y="921191"/>
            <a:ext cx="10972800" cy="1142999"/>
          </a:xfrm>
        </p:spPr>
        <p:txBody>
          <a:bodyPr/>
          <a:lstStyle/>
          <a:p>
            <a:pPr algn="just"/>
            <a:r>
              <a:rPr lang="en-US" sz="2400" dirty="0">
                <a:latin typeface="Times New Roman" panose="02020603050405020304" pitchFamily="18" charset="0"/>
                <a:cs typeface="Times New Roman" panose="02020603050405020304" pitchFamily="18" charset="0"/>
              </a:rPr>
              <a:t>The simplest filter to implement is the moving average or box filter, which simply averages the pixel values in a K ×K window. This is equivalent to convolving the image with a kernel of all ones and then scaling (Figure 3.14a).</a:t>
            </a:r>
          </a:p>
        </p:txBody>
      </p:sp>
      <p:pic>
        <p:nvPicPr>
          <p:cNvPr id="4" name="Picture 3"/>
          <p:cNvPicPr>
            <a:picLocks noChangeAspect="1"/>
          </p:cNvPicPr>
          <p:nvPr/>
        </p:nvPicPr>
        <p:blipFill>
          <a:blip r:embed="rId2"/>
          <a:stretch>
            <a:fillRect/>
          </a:stretch>
        </p:blipFill>
        <p:spPr>
          <a:xfrm>
            <a:off x="2403742" y="2064190"/>
            <a:ext cx="7800975" cy="4743450"/>
          </a:xfrm>
          <a:prstGeom prst="rect">
            <a:avLst/>
          </a:prstGeom>
        </p:spPr>
      </p:pic>
    </p:spTree>
    <p:extLst>
      <p:ext uri="{BB962C8B-B14F-4D97-AF65-F5344CB8AC3E}">
        <p14:creationId xmlns="" xmlns:p14="http://schemas.microsoft.com/office/powerpoint/2010/main" val="409954956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8982" y="272973"/>
            <a:ext cx="5875605" cy="6231942"/>
          </a:xfrm>
          <a:prstGeom prst="rect">
            <a:avLst/>
          </a:prstGeom>
        </p:spPr>
      </p:pic>
      <p:pic>
        <p:nvPicPr>
          <p:cNvPr id="7" name="Picture 6"/>
          <p:cNvPicPr>
            <a:picLocks noChangeAspect="1"/>
          </p:cNvPicPr>
          <p:nvPr/>
        </p:nvPicPr>
        <p:blipFill>
          <a:blip r:embed="rId3"/>
          <a:stretch>
            <a:fillRect/>
          </a:stretch>
        </p:blipFill>
        <p:spPr>
          <a:xfrm>
            <a:off x="6176867" y="2639698"/>
            <a:ext cx="6791325" cy="981075"/>
          </a:xfrm>
          <a:prstGeom prst="rect">
            <a:avLst/>
          </a:prstGeom>
        </p:spPr>
      </p:pic>
    </p:spTree>
    <p:extLst>
      <p:ext uri="{BB962C8B-B14F-4D97-AF65-F5344CB8AC3E}">
        <p14:creationId xmlns="" xmlns:p14="http://schemas.microsoft.com/office/powerpoint/2010/main" val="283178585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FF0000"/>
                </a:solidFill>
                <a:latin typeface="Times New Roman" panose="02020603050405020304" pitchFamily="18" charset="0"/>
                <a:cs typeface="Times New Roman" panose="02020603050405020304" pitchFamily="18" charset="0"/>
              </a:rPr>
              <a:t>Band-pass and steerable filters</a:t>
            </a:r>
          </a:p>
        </p:txBody>
      </p:sp>
      <p:pic>
        <p:nvPicPr>
          <p:cNvPr id="4" name="Content Placeholder 3"/>
          <p:cNvPicPr>
            <a:picLocks noGrp="1" noChangeAspect="1"/>
          </p:cNvPicPr>
          <p:nvPr>
            <p:ph idx="1"/>
          </p:nvPr>
        </p:nvPicPr>
        <p:blipFill>
          <a:blip r:embed="rId2"/>
          <a:stretch>
            <a:fillRect/>
          </a:stretch>
        </p:blipFill>
        <p:spPr>
          <a:xfrm>
            <a:off x="1584357" y="1418167"/>
            <a:ext cx="7848694" cy="4770775"/>
          </a:xfrm>
          <a:prstGeom prst="rect">
            <a:avLst/>
          </a:prstGeom>
        </p:spPr>
      </p:pic>
    </p:spTree>
    <p:extLst>
      <p:ext uri="{BB962C8B-B14F-4D97-AF65-F5344CB8AC3E}">
        <p14:creationId xmlns="" xmlns:p14="http://schemas.microsoft.com/office/powerpoint/2010/main" val="270603381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74479" y="479256"/>
            <a:ext cx="6627137" cy="5791764"/>
          </a:xfrm>
          <a:prstGeom prst="rect">
            <a:avLst/>
          </a:prstGeom>
        </p:spPr>
      </p:pic>
    </p:spTree>
    <p:extLst>
      <p:ext uri="{BB962C8B-B14F-4D97-AF65-F5344CB8AC3E}">
        <p14:creationId xmlns="" xmlns:p14="http://schemas.microsoft.com/office/powerpoint/2010/main" val="2129115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6619" y="570368"/>
            <a:ext cx="8503940" cy="5419993"/>
          </a:xfrm>
          <a:prstGeom prst="rect">
            <a:avLst/>
          </a:prstGeom>
        </p:spPr>
      </p:pic>
    </p:spTree>
    <p:extLst>
      <p:ext uri="{BB962C8B-B14F-4D97-AF65-F5344CB8AC3E}">
        <p14:creationId xmlns="" xmlns:p14="http://schemas.microsoft.com/office/powerpoint/2010/main" val="190086816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98990" y="503167"/>
            <a:ext cx="6829425" cy="2790825"/>
          </a:xfrm>
          <a:prstGeom prst="rect">
            <a:avLst/>
          </a:prstGeom>
        </p:spPr>
      </p:pic>
      <p:pic>
        <p:nvPicPr>
          <p:cNvPr id="5" name="Picture 4"/>
          <p:cNvPicPr>
            <a:picLocks noChangeAspect="1"/>
          </p:cNvPicPr>
          <p:nvPr/>
        </p:nvPicPr>
        <p:blipFill>
          <a:blip r:embed="rId3"/>
          <a:stretch>
            <a:fillRect/>
          </a:stretch>
        </p:blipFill>
        <p:spPr>
          <a:xfrm>
            <a:off x="598990" y="3293992"/>
            <a:ext cx="6829425" cy="4525382"/>
          </a:xfrm>
          <a:prstGeom prst="rect">
            <a:avLst/>
          </a:prstGeom>
        </p:spPr>
      </p:pic>
    </p:spTree>
    <p:extLst>
      <p:ext uri="{BB962C8B-B14F-4D97-AF65-F5344CB8AC3E}">
        <p14:creationId xmlns="" xmlns:p14="http://schemas.microsoft.com/office/powerpoint/2010/main" val="217840560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latin typeface="Times New Roman" panose="02020603050405020304" pitchFamily="18" charset="0"/>
                <a:cs typeface="Times New Roman" panose="02020603050405020304" pitchFamily="18" charset="0"/>
              </a:rPr>
              <a:t>More neighborhood operators </a:t>
            </a:r>
          </a:p>
        </p:txBody>
      </p:sp>
      <p:sp>
        <p:nvSpPr>
          <p:cNvPr id="3" name="Content Placeholder 2"/>
          <p:cNvSpPr>
            <a:spLocks noGrp="1"/>
          </p:cNvSpPr>
          <p:nvPr>
            <p:ph idx="1"/>
          </p:nvPr>
        </p:nvSpPr>
        <p:spPr>
          <a:xfrm>
            <a:off x="609600" y="1176951"/>
            <a:ext cx="10972800" cy="4948684"/>
          </a:xfrm>
        </p:spPr>
        <p:txBody>
          <a:bodyPr/>
          <a:lstStyle/>
          <a:p>
            <a:pPr algn="just"/>
            <a:r>
              <a:rPr lang="en-US" sz="2400" dirty="0" smtClean="0">
                <a:latin typeface="Times New Roman" panose="02020603050405020304" pitchFamily="18" charset="0"/>
                <a:cs typeface="Times New Roman" panose="02020603050405020304" pitchFamily="18" charset="0"/>
              </a:rPr>
              <a:t>Neighborhood </a:t>
            </a:r>
            <a:r>
              <a:rPr lang="en-US" sz="2400" dirty="0">
                <a:latin typeface="Times New Roman" panose="02020603050405020304" pitchFamily="18" charset="0"/>
                <a:cs typeface="Times New Roman" panose="02020603050405020304" pitchFamily="18" charset="0"/>
              </a:rPr>
              <a:t>operators include morphological </a:t>
            </a:r>
            <a:r>
              <a:rPr lang="en-US" sz="2400" dirty="0" smtClean="0">
                <a:latin typeface="Times New Roman" panose="02020603050405020304" pitchFamily="18" charset="0"/>
                <a:cs typeface="Times New Roman" panose="02020603050405020304" pitchFamily="18" charset="0"/>
              </a:rPr>
              <a:t>operators </a:t>
            </a:r>
            <a:r>
              <a:rPr lang="en-US" sz="2400" dirty="0">
                <a:latin typeface="Times New Roman" panose="02020603050405020304" pitchFamily="18" charset="0"/>
                <a:cs typeface="Times New Roman" panose="02020603050405020304" pitchFamily="18" charset="0"/>
              </a:rPr>
              <a:t>that operate on binary images, as well as semi-global operators that compute distance transforms and find connected </a:t>
            </a:r>
            <a:r>
              <a:rPr lang="en-US" sz="2400" dirty="0" smtClean="0">
                <a:latin typeface="Times New Roman" panose="02020603050405020304" pitchFamily="18" charset="0"/>
                <a:cs typeface="Times New Roman" panose="02020603050405020304" pitchFamily="18" charset="0"/>
              </a:rPr>
              <a:t>components </a:t>
            </a:r>
            <a:r>
              <a:rPr lang="en-US" sz="2400" dirty="0"/>
              <a:t>in binary images</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Non-linear filtering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filters we have looked at so far have all been linear, i.e., their response to a sum of two signals is the same as the sum of the individual responses.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is equivalent to saying that each output pixel is a weighted summation of some number of input pixels (3.19).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Linear </a:t>
            </a:r>
            <a:r>
              <a:rPr lang="en-US" sz="2400" dirty="0">
                <a:latin typeface="Times New Roman" panose="02020603050405020304" pitchFamily="18" charset="0"/>
                <a:cs typeface="Times New Roman" panose="02020603050405020304" pitchFamily="18" charset="0"/>
              </a:rPr>
              <a:t>filters are easier to compose and are amenable to frequency response </a:t>
            </a:r>
            <a:r>
              <a:rPr lang="en-US" sz="2400" dirty="0" smtClean="0">
                <a:latin typeface="Times New Roman" panose="02020603050405020304" pitchFamily="18" charset="0"/>
                <a:cs typeface="Times New Roman" panose="02020603050405020304" pitchFamily="18" charset="0"/>
              </a:rPr>
              <a:t>analysis. </a:t>
            </a:r>
            <a:r>
              <a:rPr lang="en-US" sz="2400" dirty="0">
                <a:latin typeface="Times New Roman" panose="02020603050405020304" pitchFamily="18" charset="0"/>
                <a:cs typeface="Times New Roman" panose="02020603050405020304" pitchFamily="18" charset="0"/>
              </a:rPr>
              <a:t>In many cases, however, better performance can be obtained by using a non-linear </a:t>
            </a:r>
            <a:r>
              <a:rPr lang="en-US" sz="2400" dirty="0" smtClean="0">
                <a:latin typeface="Times New Roman" panose="02020603050405020304" pitchFamily="18" charset="0"/>
                <a:cs typeface="Times New Roman" panose="02020603050405020304" pitchFamily="18" charset="0"/>
              </a:rPr>
              <a:t>combination </a:t>
            </a:r>
            <a:r>
              <a:rPr lang="en-US" sz="2400" dirty="0">
                <a:latin typeface="Times New Roman" panose="02020603050405020304" pitchFamily="18" charset="0"/>
                <a:cs typeface="Times New Roman" panose="02020603050405020304" pitchFamily="18" charset="0"/>
              </a:rPr>
              <a:t>of neighboring pixels. </a:t>
            </a:r>
          </a:p>
        </p:txBody>
      </p:sp>
    </p:spTree>
    <p:extLst>
      <p:ext uri="{BB962C8B-B14F-4D97-AF65-F5344CB8AC3E}">
        <p14:creationId xmlns="" xmlns:p14="http://schemas.microsoft.com/office/powerpoint/2010/main" val="1572265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33108" y="633743"/>
            <a:ext cx="8060613" cy="5189090"/>
          </a:xfrm>
          <a:prstGeom prst="rect">
            <a:avLst/>
          </a:prstGeom>
        </p:spPr>
      </p:pic>
    </p:spTree>
    <p:extLst>
      <p:ext uri="{BB962C8B-B14F-4D97-AF65-F5344CB8AC3E}">
        <p14:creationId xmlns="" xmlns:p14="http://schemas.microsoft.com/office/powerpoint/2010/main" val="67300767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8170" y="667544"/>
            <a:ext cx="6867525" cy="2733675"/>
          </a:xfrm>
          <a:prstGeom prst="rect">
            <a:avLst/>
          </a:prstGeom>
        </p:spPr>
      </p:pic>
      <p:pic>
        <p:nvPicPr>
          <p:cNvPr id="5" name="Picture 4"/>
          <p:cNvPicPr>
            <a:picLocks noChangeAspect="1"/>
          </p:cNvPicPr>
          <p:nvPr/>
        </p:nvPicPr>
        <p:blipFill>
          <a:blip r:embed="rId3"/>
          <a:stretch>
            <a:fillRect/>
          </a:stretch>
        </p:blipFill>
        <p:spPr>
          <a:xfrm>
            <a:off x="1069818" y="3921471"/>
            <a:ext cx="7010400" cy="952500"/>
          </a:xfrm>
          <a:prstGeom prst="rect">
            <a:avLst/>
          </a:prstGeom>
        </p:spPr>
      </p:pic>
    </p:spTree>
    <p:extLst>
      <p:ext uri="{BB962C8B-B14F-4D97-AF65-F5344CB8AC3E}">
        <p14:creationId xmlns="" xmlns:p14="http://schemas.microsoft.com/office/powerpoint/2010/main" val="37503981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latin typeface="Times New Roman" panose="02020603050405020304" pitchFamily="18" charset="0"/>
                <a:cs typeface="Times New Roman" panose="02020603050405020304" pitchFamily="18" charset="0"/>
              </a:rPr>
              <a:t>Median filtering</a:t>
            </a:r>
          </a:p>
        </p:txBody>
      </p:sp>
      <p:sp>
        <p:nvSpPr>
          <p:cNvPr id="3" name="Content Placeholder 2"/>
          <p:cNvSpPr>
            <a:spLocks noGrp="1"/>
          </p:cNvSpPr>
          <p:nvPr>
            <p:ph idx="1"/>
          </p:nvPr>
        </p:nvSpPr>
        <p:spPr>
          <a:xfrm>
            <a:off x="525101" y="1158845"/>
            <a:ext cx="11057299" cy="4966790"/>
          </a:xfrm>
        </p:spPr>
        <p:txBody>
          <a:bodyPr/>
          <a:lstStyle/>
          <a:p>
            <a:pPr algn="just"/>
            <a:r>
              <a:rPr lang="en-US" sz="2400" dirty="0">
                <a:latin typeface="Times New Roman" panose="02020603050405020304" pitchFamily="18" charset="0"/>
                <a:cs typeface="Times New Roman" panose="02020603050405020304" pitchFamily="18" charset="0"/>
              </a:rPr>
              <a:t>A better filter to use in this case is the median filter, which selects the median value from each pixel’s neighborhood (Figure 3.19a).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Median </a:t>
            </a:r>
            <a:r>
              <a:rPr lang="en-US" sz="2400" dirty="0">
                <a:latin typeface="Times New Roman" panose="02020603050405020304" pitchFamily="18" charset="0"/>
                <a:cs typeface="Times New Roman" panose="02020603050405020304" pitchFamily="18" charset="0"/>
              </a:rPr>
              <a:t>values can be computed in expected linear time using a randomized select algorithm (</a:t>
            </a:r>
            <a:r>
              <a:rPr lang="en-US" sz="2400" dirty="0" err="1">
                <a:latin typeface="Times New Roman" panose="02020603050405020304" pitchFamily="18" charset="0"/>
                <a:cs typeface="Times New Roman" panose="02020603050405020304" pitchFamily="18" charset="0"/>
              </a:rPr>
              <a:t>Cormen</a:t>
            </a:r>
            <a:r>
              <a:rPr lang="en-US" sz="2400" dirty="0">
                <a:latin typeface="Times New Roman" panose="02020603050405020304" pitchFamily="18" charset="0"/>
                <a:cs typeface="Times New Roman" panose="02020603050405020304" pitchFamily="18" charset="0"/>
              </a:rPr>
              <a:t> 2001) and incremental variants have also been developed by </a:t>
            </a:r>
            <a:r>
              <a:rPr lang="en-US" sz="2400" dirty="0" err="1">
                <a:latin typeface="Times New Roman" panose="02020603050405020304" pitchFamily="18" charset="0"/>
                <a:cs typeface="Times New Roman" panose="02020603050405020304" pitchFamily="18" charset="0"/>
              </a:rPr>
              <a:t>Tomasi</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Manduchi</a:t>
            </a:r>
            <a:r>
              <a:rPr lang="en-US" sz="2400" dirty="0">
                <a:latin typeface="Times New Roman" panose="02020603050405020304" pitchFamily="18" charset="0"/>
                <a:cs typeface="Times New Roman" panose="02020603050405020304" pitchFamily="18" charset="0"/>
              </a:rPr>
              <a:t> (1998) and </a:t>
            </a:r>
            <a:r>
              <a:rPr lang="en-US" sz="2400" dirty="0" err="1">
                <a:latin typeface="Times New Roman" panose="02020603050405020304" pitchFamily="18" charset="0"/>
                <a:cs typeface="Times New Roman" panose="02020603050405020304" pitchFamily="18" charset="0"/>
              </a:rPr>
              <a:t>Bovik</a:t>
            </a:r>
            <a:r>
              <a:rPr lang="en-US" sz="2400" dirty="0">
                <a:latin typeface="Times New Roman" panose="02020603050405020304" pitchFamily="18" charset="0"/>
                <a:cs typeface="Times New Roman" panose="02020603050405020304" pitchFamily="18" charset="0"/>
              </a:rPr>
              <a:t> (2000, Section 3.2).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Since </a:t>
            </a:r>
            <a:r>
              <a:rPr lang="en-US" sz="2400" dirty="0">
                <a:latin typeface="Times New Roman" panose="02020603050405020304" pitchFamily="18" charset="0"/>
                <a:cs typeface="Times New Roman" panose="02020603050405020304" pitchFamily="18" charset="0"/>
              </a:rPr>
              <a:t>the shot noise value usually lies well outside the true values in the neighborhood, the median filter is able to filter away such bad pixels (Figure 3.18c</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Another possibility is to compute a weighted median, in which each pixel is used a </a:t>
            </a:r>
            <a:r>
              <a:rPr lang="en-US" sz="2400" dirty="0" smtClean="0">
                <a:latin typeface="Times New Roman" panose="02020603050405020304" pitchFamily="18" charset="0"/>
                <a:cs typeface="Times New Roman" panose="02020603050405020304" pitchFamily="18" charset="0"/>
              </a:rPr>
              <a:t>number </a:t>
            </a:r>
            <a:r>
              <a:rPr lang="en-US" sz="2400" dirty="0">
                <a:latin typeface="Times New Roman" panose="02020603050405020304" pitchFamily="18" charset="0"/>
                <a:cs typeface="Times New Roman" panose="02020603050405020304" pitchFamily="18" charset="0"/>
              </a:rPr>
              <a:t>of times depending on its distance from the center. This turns out to be equivalent to minimizing the weighted objective function</a:t>
            </a:r>
          </a:p>
        </p:txBody>
      </p:sp>
      <p:pic>
        <p:nvPicPr>
          <p:cNvPr id="4" name="Picture 3"/>
          <p:cNvPicPr>
            <a:picLocks noChangeAspect="1"/>
          </p:cNvPicPr>
          <p:nvPr/>
        </p:nvPicPr>
        <p:blipFill>
          <a:blip r:embed="rId2"/>
          <a:stretch>
            <a:fillRect/>
          </a:stretch>
        </p:blipFill>
        <p:spPr>
          <a:xfrm>
            <a:off x="4346087" y="5276520"/>
            <a:ext cx="2847975" cy="523875"/>
          </a:xfrm>
          <a:prstGeom prst="rect">
            <a:avLst/>
          </a:prstGeom>
        </p:spPr>
      </p:pic>
    </p:spTree>
    <p:extLst>
      <p:ext uri="{BB962C8B-B14F-4D97-AF65-F5344CB8AC3E}">
        <p14:creationId xmlns="" xmlns:p14="http://schemas.microsoft.com/office/powerpoint/2010/main" val="22464129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where g(</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j) is the desired output value and p = 1 for the weighted median. The value p = 2 is the usual weighted mean, which is equivalent to correlation (3.12) after normalizing by the sum of the weights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Consider the noisy image in Figure 3.18a. In order to remove most of the noise, the Gaussian filter is forced to smooth away high-frequency detail, which is most noticeable near strong edges.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Median </a:t>
            </a:r>
            <a:r>
              <a:rPr lang="en-US" sz="2400" dirty="0">
                <a:latin typeface="Times New Roman" panose="02020603050405020304" pitchFamily="18" charset="0"/>
                <a:cs typeface="Times New Roman" panose="02020603050405020304" pitchFamily="18" charset="0"/>
              </a:rPr>
              <a:t>filtering does better but, as mentioned before, does not do as good a job at smoothing away from discontinuities.</a:t>
            </a:r>
          </a:p>
        </p:txBody>
      </p:sp>
    </p:spTree>
    <p:extLst>
      <p:ext uri="{BB962C8B-B14F-4D97-AF65-F5344CB8AC3E}">
        <p14:creationId xmlns="" xmlns:p14="http://schemas.microsoft.com/office/powerpoint/2010/main" val="21866057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latin typeface="Times New Roman" panose="02020603050405020304" pitchFamily="18" charset="0"/>
                <a:cs typeface="Times New Roman" panose="02020603050405020304" pitchFamily="18" charset="0"/>
              </a:rPr>
              <a:t>Bilateral filtering</a:t>
            </a:r>
          </a:p>
        </p:txBody>
      </p:sp>
      <p:pic>
        <p:nvPicPr>
          <p:cNvPr id="4" name="Content Placeholder 3"/>
          <p:cNvPicPr>
            <a:picLocks noGrp="1" noChangeAspect="1"/>
          </p:cNvPicPr>
          <p:nvPr>
            <p:ph idx="1"/>
          </p:nvPr>
        </p:nvPicPr>
        <p:blipFill>
          <a:blip r:embed="rId2"/>
          <a:stretch>
            <a:fillRect/>
          </a:stretch>
        </p:blipFill>
        <p:spPr>
          <a:xfrm>
            <a:off x="1670244" y="1267485"/>
            <a:ext cx="7811893" cy="4581659"/>
          </a:xfrm>
          <a:prstGeom prst="rect">
            <a:avLst/>
          </a:prstGeom>
        </p:spPr>
      </p:pic>
    </p:spTree>
    <p:extLst>
      <p:ext uri="{BB962C8B-B14F-4D97-AF65-F5344CB8AC3E}">
        <p14:creationId xmlns="" xmlns:p14="http://schemas.microsoft.com/office/powerpoint/2010/main" val="32082844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55627" y="812549"/>
            <a:ext cx="6542481" cy="4525963"/>
          </a:xfrm>
          <a:prstGeom prst="rect">
            <a:avLst/>
          </a:prstGeom>
        </p:spPr>
      </p:pic>
    </p:spTree>
    <p:extLst>
      <p:ext uri="{BB962C8B-B14F-4D97-AF65-F5344CB8AC3E}">
        <p14:creationId xmlns="" xmlns:p14="http://schemas.microsoft.com/office/powerpoint/2010/main" val="30205133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latin typeface="Times New Roman" panose="02020603050405020304" pitchFamily="18" charset="0"/>
                <a:cs typeface="Times New Roman" panose="02020603050405020304" pitchFamily="18" charset="0"/>
              </a:rPr>
              <a:t>Morphology</a:t>
            </a:r>
          </a:p>
        </p:txBody>
      </p:sp>
      <p:pic>
        <p:nvPicPr>
          <p:cNvPr id="4" name="Content Placeholder 3"/>
          <p:cNvPicPr>
            <a:picLocks noGrp="1" noChangeAspect="1"/>
          </p:cNvPicPr>
          <p:nvPr>
            <p:ph idx="1"/>
          </p:nvPr>
        </p:nvPicPr>
        <p:blipFill>
          <a:blip r:embed="rId2"/>
          <a:stretch>
            <a:fillRect/>
          </a:stretch>
        </p:blipFill>
        <p:spPr>
          <a:xfrm>
            <a:off x="1493822" y="1288377"/>
            <a:ext cx="8189235" cy="5064124"/>
          </a:xfrm>
          <a:prstGeom prst="rect">
            <a:avLst/>
          </a:prstGeom>
        </p:spPr>
      </p:pic>
    </p:spTree>
    <p:extLst>
      <p:ext uri="{BB962C8B-B14F-4D97-AF65-F5344CB8AC3E}">
        <p14:creationId xmlns="" xmlns:p14="http://schemas.microsoft.com/office/powerpoint/2010/main" val="32594587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81275" y="1772444"/>
            <a:ext cx="7029450" cy="4181475"/>
          </a:xfrm>
          <a:prstGeom prst="rect">
            <a:avLst/>
          </a:prstGeom>
        </p:spPr>
      </p:pic>
    </p:spTree>
    <p:extLst>
      <p:ext uri="{BB962C8B-B14F-4D97-AF65-F5344CB8AC3E}">
        <p14:creationId xmlns="" xmlns:p14="http://schemas.microsoft.com/office/powerpoint/2010/main" val="30566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97113" y="688064"/>
            <a:ext cx="8930024" cy="5202710"/>
          </a:xfrm>
          <a:prstGeom prst="rect">
            <a:avLst/>
          </a:prstGeom>
        </p:spPr>
      </p:pic>
    </p:spTree>
    <p:extLst>
      <p:ext uri="{BB962C8B-B14F-4D97-AF65-F5344CB8AC3E}">
        <p14:creationId xmlns="" xmlns:p14="http://schemas.microsoft.com/office/powerpoint/2010/main" val="55568580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24804" y="1600200"/>
            <a:ext cx="7142391" cy="4525963"/>
          </a:xfrm>
          <a:prstGeom prst="rect">
            <a:avLst/>
          </a:prstGeom>
        </p:spPr>
      </p:pic>
    </p:spTree>
    <p:extLst>
      <p:ext uri="{BB962C8B-B14F-4D97-AF65-F5344CB8AC3E}">
        <p14:creationId xmlns="" xmlns:p14="http://schemas.microsoft.com/office/powerpoint/2010/main" val="13858622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https://slideplayer.com/slide/7468893/</a:t>
            </a:r>
          </a:p>
        </p:txBody>
      </p:sp>
      <p:pic>
        <p:nvPicPr>
          <p:cNvPr id="4" name="Content Placeholder 3"/>
          <p:cNvPicPr>
            <a:picLocks noGrp="1" noChangeAspect="1"/>
          </p:cNvPicPr>
          <p:nvPr>
            <p:ph idx="1"/>
          </p:nvPr>
        </p:nvPicPr>
        <p:blipFill>
          <a:blip r:embed="rId2"/>
          <a:stretch>
            <a:fillRect/>
          </a:stretch>
        </p:blipFill>
        <p:spPr>
          <a:xfrm>
            <a:off x="2519362" y="1753394"/>
            <a:ext cx="7153275" cy="4219575"/>
          </a:xfrm>
          <a:prstGeom prst="rect">
            <a:avLst/>
          </a:prstGeom>
        </p:spPr>
      </p:pic>
    </p:spTree>
    <p:extLst>
      <p:ext uri="{BB962C8B-B14F-4D97-AF65-F5344CB8AC3E}">
        <p14:creationId xmlns="" xmlns:p14="http://schemas.microsoft.com/office/powerpoint/2010/main" val="16991314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420398" y="1600200"/>
            <a:ext cx="7351204" cy="4525963"/>
          </a:xfrm>
          <a:prstGeom prst="rect">
            <a:avLst/>
          </a:prstGeom>
        </p:spPr>
      </p:pic>
    </p:spTree>
    <p:extLst>
      <p:ext uri="{BB962C8B-B14F-4D97-AF65-F5344CB8AC3E}">
        <p14:creationId xmlns="" xmlns:p14="http://schemas.microsoft.com/office/powerpoint/2010/main" val="2001624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0780" y="456873"/>
            <a:ext cx="7666583" cy="5678344"/>
          </a:xfrm>
          <a:prstGeom prst="rect">
            <a:avLst/>
          </a:prstGeom>
        </p:spPr>
      </p:pic>
    </p:spTree>
    <p:extLst>
      <p:ext uri="{BB962C8B-B14F-4D97-AF65-F5344CB8AC3E}">
        <p14:creationId xmlns="" xmlns:p14="http://schemas.microsoft.com/office/powerpoint/2010/main" val="2485765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9545" y="497083"/>
            <a:ext cx="8227353" cy="5674348"/>
          </a:xfrm>
          <a:prstGeom prst="rect">
            <a:avLst/>
          </a:prstGeom>
        </p:spPr>
      </p:pic>
    </p:spTree>
    <p:extLst>
      <p:ext uri="{BB962C8B-B14F-4D97-AF65-F5344CB8AC3E}">
        <p14:creationId xmlns="" xmlns:p14="http://schemas.microsoft.com/office/powerpoint/2010/main" val="284233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2734" y="432303"/>
            <a:ext cx="5903093" cy="4525963"/>
          </a:xfrm>
          <a:prstGeom prst="rect">
            <a:avLst/>
          </a:prstGeom>
        </p:spPr>
      </p:pic>
      <p:pic>
        <p:nvPicPr>
          <p:cNvPr id="5" name="Picture 4"/>
          <p:cNvPicPr>
            <a:picLocks noChangeAspect="1"/>
          </p:cNvPicPr>
          <p:nvPr/>
        </p:nvPicPr>
        <p:blipFill>
          <a:blip r:embed="rId3"/>
          <a:stretch>
            <a:fillRect/>
          </a:stretch>
        </p:blipFill>
        <p:spPr>
          <a:xfrm>
            <a:off x="5153026" y="1707763"/>
            <a:ext cx="6121604" cy="4988312"/>
          </a:xfrm>
          <a:prstGeom prst="rect">
            <a:avLst/>
          </a:prstGeom>
        </p:spPr>
      </p:pic>
    </p:spTree>
    <p:extLst>
      <p:ext uri="{BB962C8B-B14F-4D97-AF65-F5344CB8AC3E}">
        <p14:creationId xmlns="" xmlns:p14="http://schemas.microsoft.com/office/powerpoint/2010/main" val="3875363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714495" y="884977"/>
            <a:ext cx="3719413" cy="4525963"/>
          </a:xfrm>
          <a:prstGeom prst="rect">
            <a:avLst/>
          </a:prstGeom>
        </p:spPr>
      </p:pic>
      <p:pic>
        <p:nvPicPr>
          <p:cNvPr id="7" name="Picture 6"/>
          <p:cNvPicPr>
            <a:picLocks noChangeAspect="1"/>
          </p:cNvPicPr>
          <p:nvPr/>
        </p:nvPicPr>
        <p:blipFill>
          <a:blip r:embed="rId3"/>
          <a:stretch>
            <a:fillRect/>
          </a:stretch>
        </p:blipFill>
        <p:spPr>
          <a:xfrm>
            <a:off x="5530064" y="2557933"/>
            <a:ext cx="6038850" cy="3552825"/>
          </a:xfrm>
          <a:prstGeom prst="rect">
            <a:avLst/>
          </a:prstGeom>
        </p:spPr>
      </p:pic>
    </p:spTree>
    <p:extLst>
      <p:ext uri="{BB962C8B-B14F-4D97-AF65-F5344CB8AC3E}">
        <p14:creationId xmlns="" xmlns:p14="http://schemas.microsoft.com/office/powerpoint/2010/main" val="33952883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5601" y="318843"/>
            <a:ext cx="8820150" cy="3105150"/>
          </a:xfrm>
          <a:prstGeom prst="rect">
            <a:avLst/>
          </a:prstGeom>
        </p:spPr>
      </p:pic>
      <p:pic>
        <p:nvPicPr>
          <p:cNvPr id="5" name="Picture 4"/>
          <p:cNvPicPr>
            <a:picLocks noChangeAspect="1"/>
          </p:cNvPicPr>
          <p:nvPr/>
        </p:nvPicPr>
        <p:blipFill>
          <a:blip r:embed="rId3"/>
          <a:stretch>
            <a:fillRect/>
          </a:stretch>
        </p:blipFill>
        <p:spPr>
          <a:xfrm>
            <a:off x="445601" y="3423993"/>
            <a:ext cx="6414098" cy="3291260"/>
          </a:xfrm>
          <a:prstGeom prst="rect">
            <a:avLst/>
          </a:prstGeom>
        </p:spPr>
      </p:pic>
    </p:spTree>
    <p:extLst>
      <p:ext uri="{BB962C8B-B14F-4D97-AF65-F5344CB8AC3E}">
        <p14:creationId xmlns="" xmlns:p14="http://schemas.microsoft.com/office/powerpoint/2010/main" val="2298661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1313" y="470782"/>
            <a:ext cx="9554667" cy="5293244"/>
          </a:xfrm>
          <a:prstGeom prst="rect">
            <a:avLst/>
          </a:prstGeom>
        </p:spPr>
      </p:pic>
    </p:spTree>
    <p:extLst>
      <p:ext uri="{BB962C8B-B14F-4D97-AF65-F5344CB8AC3E}">
        <p14:creationId xmlns="" xmlns:p14="http://schemas.microsoft.com/office/powerpoint/2010/main" val="42102093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66115" y="559413"/>
            <a:ext cx="8839860" cy="5730091"/>
          </a:xfrm>
          <a:prstGeom prst="rect">
            <a:avLst/>
          </a:prstGeom>
        </p:spPr>
      </p:pic>
    </p:spTree>
    <p:extLst>
      <p:ext uri="{BB962C8B-B14F-4D97-AF65-F5344CB8AC3E}">
        <p14:creationId xmlns="" xmlns:p14="http://schemas.microsoft.com/office/powerpoint/2010/main" val="3409238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4174" y="445215"/>
            <a:ext cx="9336575" cy="3486150"/>
          </a:xfrm>
          <a:prstGeom prst="rect">
            <a:avLst/>
          </a:prstGeom>
        </p:spPr>
      </p:pic>
      <p:pic>
        <p:nvPicPr>
          <p:cNvPr id="6" name="Picture 5"/>
          <p:cNvPicPr>
            <a:picLocks noChangeAspect="1"/>
          </p:cNvPicPr>
          <p:nvPr/>
        </p:nvPicPr>
        <p:blipFill>
          <a:blip r:embed="rId3"/>
          <a:stretch>
            <a:fillRect/>
          </a:stretch>
        </p:blipFill>
        <p:spPr>
          <a:xfrm>
            <a:off x="474175" y="4003847"/>
            <a:ext cx="5562600" cy="2562225"/>
          </a:xfrm>
          <a:prstGeom prst="rect">
            <a:avLst/>
          </a:prstGeom>
        </p:spPr>
      </p:pic>
      <p:pic>
        <p:nvPicPr>
          <p:cNvPr id="7" name="Picture 6"/>
          <p:cNvPicPr>
            <a:picLocks noChangeAspect="1"/>
          </p:cNvPicPr>
          <p:nvPr/>
        </p:nvPicPr>
        <p:blipFill>
          <a:blip r:embed="rId4"/>
          <a:stretch>
            <a:fillRect/>
          </a:stretch>
        </p:blipFill>
        <p:spPr>
          <a:xfrm>
            <a:off x="6246089" y="3830888"/>
            <a:ext cx="5457825" cy="2600325"/>
          </a:xfrm>
          <a:prstGeom prst="rect">
            <a:avLst/>
          </a:prstGeom>
        </p:spPr>
      </p:pic>
    </p:spTree>
    <p:extLst>
      <p:ext uri="{BB962C8B-B14F-4D97-AF65-F5344CB8AC3E}">
        <p14:creationId xmlns="" xmlns:p14="http://schemas.microsoft.com/office/powerpoint/2010/main" val="3786086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851" y="459464"/>
            <a:ext cx="11178012" cy="5905122"/>
          </a:xfrm>
        </p:spPr>
        <p:txBody>
          <a:bodyPr/>
          <a:lstStyle/>
          <a:p>
            <a:pPr marL="0" indent="0" algn="just">
              <a:buNone/>
            </a:pPr>
            <a:r>
              <a:rPr lang="en-US" sz="2400" dirty="0">
                <a:latin typeface="Times New Roman" panose="02020603050405020304" pitchFamily="18" charset="0"/>
                <a:cs typeface="Times New Roman" panose="02020603050405020304" pitchFamily="18" charset="0"/>
              </a:rPr>
              <a:t>Prewitt operator is used for edge detection in an image</a:t>
            </a:r>
            <a:r>
              <a:rPr lang="en-US" sz="2400" dirty="0" smtClean="0">
                <a:latin typeface="Times New Roman" panose="02020603050405020304" pitchFamily="18" charset="0"/>
                <a:cs typeface="Times New Roman" panose="02020603050405020304" pitchFamily="18" charset="0"/>
              </a:rPr>
              <a:t>.</a:t>
            </a:r>
          </a:p>
          <a:p>
            <a:pPr marL="0" indent="0" algn="just">
              <a:buNone/>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detects two types of edges</a:t>
            </a:r>
          </a:p>
          <a:p>
            <a:pPr algn="just"/>
            <a:r>
              <a:rPr lang="en-US" sz="2400" dirty="0">
                <a:latin typeface="Times New Roman" panose="02020603050405020304" pitchFamily="18" charset="0"/>
                <a:cs typeface="Times New Roman" panose="02020603050405020304" pitchFamily="18" charset="0"/>
              </a:rPr>
              <a:t>Horizontal edges</a:t>
            </a:r>
          </a:p>
          <a:p>
            <a:pPr algn="just"/>
            <a:r>
              <a:rPr lang="en-US" sz="2400" dirty="0">
                <a:latin typeface="Times New Roman" panose="02020603050405020304" pitchFamily="18" charset="0"/>
                <a:cs typeface="Times New Roman" panose="02020603050405020304" pitchFamily="18" charset="0"/>
              </a:rPr>
              <a:t>Vertical Edges</a:t>
            </a:r>
          </a:p>
          <a:p>
            <a:pPr marL="0" indent="0" algn="just">
              <a:buNone/>
            </a:pPr>
            <a:r>
              <a:rPr lang="en-US" sz="2400" dirty="0">
                <a:latin typeface="Times New Roman" panose="02020603050405020304" pitchFamily="18" charset="0"/>
                <a:cs typeface="Times New Roman" panose="02020603050405020304" pitchFamily="18" charset="0"/>
              </a:rPr>
              <a:t>Edges are calculated by using difference between corresponding pixel intensities of an image.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All </a:t>
            </a:r>
            <a:r>
              <a:rPr lang="en-US" sz="2400" dirty="0">
                <a:latin typeface="Times New Roman" panose="02020603050405020304" pitchFamily="18" charset="0"/>
                <a:cs typeface="Times New Roman" panose="02020603050405020304" pitchFamily="18" charset="0"/>
              </a:rPr>
              <a:t>the masks that are used for edge detection are also known as derivative masks.</a:t>
            </a:r>
          </a:p>
          <a:p>
            <a:r>
              <a:rPr lang="en-US" sz="2400" dirty="0">
                <a:latin typeface="Times New Roman" panose="02020603050405020304" pitchFamily="18" charset="0"/>
                <a:cs typeface="Times New Roman" panose="02020603050405020304" pitchFamily="18" charset="0"/>
              </a:rPr>
              <a:t>All the derivative masks should have the following properties:</a:t>
            </a:r>
          </a:p>
          <a:p>
            <a:r>
              <a:rPr lang="en-US" sz="2400" dirty="0">
                <a:latin typeface="Times New Roman" panose="02020603050405020304" pitchFamily="18" charset="0"/>
                <a:cs typeface="Times New Roman" panose="02020603050405020304" pitchFamily="18" charset="0"/>
              </a:rPr>
              <a:t>Opposite sign should be present in the mask.</a:t>
            </a:r>
          </a:p>
          <a:p>
            <a:r>
              <a:rPr lang="en-US" sz="2400" dirty="0">
                <a:latin typeface="Times New Roman" panose="02020603050405020304" pitchFamily="18" charset="0"/>
                <a:cs typeface="Times New Roman" panose="02020603050405020304" pitchFamily="18" charset="0"/>
              </a:rPr>
              <a:t>Sum of mask should be equal to zero.</a:t>
            </a:r>
          </a:p>
          <a:p>
            <a:r>
              <a:rPr lang="en-US" sz="2400" dirty="0">
                <a:latin typeface="Times New Roman" panose="02020603050405020304" pitchFamily="18" charset="0"/>
                <a:cs typeface="Times New Roman" panose="02020603050405020304" pitchFamily="18" charset="0"/>
              </a:rPr>
              <a:t>More weight means more edge detection.</a:t>
            </a: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9585764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8888" y="471620"/>
            <a:ext cx="8286665" cy="5754132"/>
          </a:xfrm>
          <a:prstGeom prst="rect">
            <a:avLst/>
          </a:prstGeom>
        </p:spPr>
      </p:pic>
    </p:spTree>
    <p:extLst>
      <p:ext uri="{BB962C8B-B14F-4D97-AF65-F5344CB8AC3E}">
        <p14:creationId xmlns="" xmlns:p14="http://schemas.microsoft.com/office/powerpoint/2010/main" val="2225456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065" y="441357"/>
            <a:ext cx="10972800" cy="4525433"/>
          </a:xfrm>
        </p:spPr>
        <p:txBody>
          <a:bodyPr/>
          <a:lstStyle/>
          <a:p>
            <a:r>
              <a:rPr lang="en-US" sz="4000" dirty="0">
                <a:latin typeface="Times New Roman" panose="02020603050405020304" pitchFamily="18" charset="0"/>
                <a:cs typeface="Times New Roman" panose="02020603050405020304" pitchFamily="18" charset="0"/>
              </a:rPr>
              <a:t>Sample Image</a:t>
            </a:r>
          </a:p>
          <a:p>
            <a:endParaRPr lang="en-US" dirty="0"/>
          </a:p>
        </p:txBody>
      </p:sp>
      <p:pic>
        <p:nvPicPr>
          <p:cNvPr id="4" name="Picture 3"/>
          <p:cNvPicPr>
            <a:picLocks noChangeAspect="1"/>
          </p:cNvPicPr>
          <p:nvPr/>
        </p:nvPicPr>
        <p:blipFill>
          <a:blip r:embed="rId2"/>
          <a:stretch>
            <a:fillRect/>
          </a:stretch>
        </p:blipFill>
        <p:spPr>
          <a:xfrm>
            <a:off x="4378057" y="536936"/>
            <a:ext cx="3019425" cy="2905125"/>
          </a:xfrm>
          <a:prstGeom prst="rect">
            <a:avLst/>
          </a:prstGeom>
        </p:spPr>
      </p:pic>
      <p:sp>
        <p:nvSpPr>
          <p:cNvPr id="5" name="Rectangle 4"/>
          <p:cNvSpPr/>
          <p:nvPr/>
        </p:nvSpPr>
        <p:spPr>
          <a:xfrm>
            <a:off x="519064" y="3812628"/>
            <a:ext cx="6878417" cy="120032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After applying Vertical </a:t>
            </a:r>
            <a:r>
              <a:rPr lang="en-US" sz="2400" dirty="0" smtClean="0">
                <a:latin typeface="Times New Roman" panose="02020603050405020304" pitchFamily="18" charset="0"/>
                <a:cs typeface="Times New Roman" panose="02020603050405020304" pitchFamily="18" charset="0"/>
              </a:rPr>
              <a:t>Mask on the </a:t>
            </a:r>
            <a:r>
              <a:rPr lang="en-US" sz="2400" dirty="0" smtClean="0">
                <a:solidFill>
                  <a:srgbClr val="000000"/>
                </a:solidFill>
                <a:latin typeface="Times New Roman" panose="02020603050405020304" pitchFamily="18" charset="0"/>
                <a:cs typeface="Times New Roman" panose="02020603050405020304" pitchFamily="18" charset="0"/>
              </a:rPr>
              <a:t>sample </a:t>
            </a:r>
            <a:r>
              <a:rPr lang="en-US" sz="2400" dirty="0">
                <a:solidFill>
                  <a:srgbClr val="000000"/>
                </a:solidFill>
                <a:latin typeface="Times New Roman" panose="02020603050405020304" pitchFamily="18" charset="0"/>
                <a:cs typeface="Times New Roman" panose="02020603050405020304" pitchFamily="18" charset="0"/>
              </a:rPr>
              <a:t>image, following image will be obtained. This image contains vertical edges. </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8043910" y="2704073"/>
            <a:ext cx="3600450" cy="3619500"/>
          </a:xfrm>
          <a:prstGeom prst="rect">
            <a:avLst/>
          </a:prstGeom>
        </p:spPr>
      </p:pic>
    </p:spTree>
    <p:extLst>
      <p:ext uri="{BB962C8B-B14F-4D97-AF65-F5344CB8AC3E}">
        <p14:creationId xmlns="" xmlns:p14="http://schemas.microsoft.com/office/powerpoint/2010/main" val="37500395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6584" y="518469"/>
            <a:ext cx="8268942" cy="5888352"/>
          </a:xfrm>
          <a:prstGeom prst="rect">
            <a:avLst/>
          </a:prstGeom>
        </p:spPr>
      </p:pic>
    </p:spTree>
    <p:extLst>
      <p:ext uri="{BB962C8B-B14F-4D97-AF65-F5344CB8AC3E}">
        <p14:creationId xmlns="" xmlns:p14="http://schemas.microsoft.com/office/powerpoint/2010/main" val="440428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725673" y="1749833"/>
            <a:ext cx="7909363" cy="4525963"/>
          </a:xfrm>
          <a:prstGeom prst="rect">
            <a:avLst/>
          </a:prstGeom>
        </p:spPr>
      </p:pic>
      <p:pic>
        <p:nvPicPr>
          <p:cNvPr id="5" name="Picture 4"/>
          <p:cNvPicPr>
            <a:picLocks noChangeAspect="1"/>
          </p:cNvPicPr>
          <p:nvPr/>
        </p:nvPicPr>
        <p:blipFill>
          <a:blip r:embed="rId3"/>
          <a:stretch>
            <a:fillRect/>
          </a:stretch>
        </p:blipFill>
        <p:spPr>
          <a:xfrm>
            <a:off x="575601" y="1559978"/>
            <a:ext cx="3019425" cy="2905125"/>
          </a:xfrm>
          <a:prstGeom prst="rect">
            <a:avLst/>
          </a:prstGeom>
        </p:spPr>
      </p:pic>
      <p:sp>
        <p:nvSpPr>
          <p:cNvPr id="6" name="Rectangle 5"/>
          <p:cNvSpPr/>
          <p:nvPr/>
        </p:nvSpPr>
        <p:spPr>
          <a:xfrm>
            <a:off x="518217" y="772738"/>
            <a:ext cx="3134191"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Sample Image</a:t>
            </a:r>
          </a:p>
        </p:txBody>
      </p:sp>
    </p:spTree>
    <p:extLst>
      <p:ext uri="{BB962C8B-B14F-4D97-AF65-F5344CB8AC3E}">
        <p14:creationId xmlns="" xmlns:p14="http://schemas.microsoft.com/office/powerpoint/2010/main" val="15900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latin typeface="Times New Roman" panose="02020603050405020304" pitchFamily="18" charset="0"/>
                <a:cs typeface="Times New Roman" panose="02020603050405020304" pitchFamily="18" charset="0"/>
              </a:rPr>
              <a:t>R</a:t>
            </a:r>
            <a:r>
              <a:rPr lang="en-US" sz="4000" b="1" dirty="0" smtClean="0">
                <a:solidFill>
                  <a:srgbClr val="FF0000"/>
                </a:solidFill>
                <a:latin typeface="Times New Roman" panose="02020603050405020304" pitchFamily="18" charset="0"/>
                <a:cs typeface="Times New Roman" panose="02020603050405020304" pitchFamily="18" charset="0"/>
              </a:rPr>
              <a:t>elationship </a:t>
            </a:r>
            <a:r>
              <a:rPr lang="en-US" sz="4000" b="1" dirty="0">
                <a:solidFill>
                  <a:srgbClr val="FF0000"/>
                </a:solidFill>
                <a:latin typeface="Times New Roman" panose="02020603050405020304" pitchFamily="18" charset="0"/>
                <a:cs typeface="Times New Roman" panose="02020603050405020304" pitchFamily="18" charset="0"/>
              </a:rPr>
              <a:t>between frequency domain and the images(spatial domain).</a:t>
            </a:r>
          </a:p>
        </p:txBody>
      </p:sp>
      <p:pic>
        <p:nvPicPr>
          <p:cNvPr id="4" name="Content Placeholder 3"/>
          <p:cNvPicPr>
            <a:picLocks noGrp="1" noChangeAspect="1"/>
          </p:cNvPicPr>
          <p:nvPr>
            <p:ph idx="1"/>
          </p:nvPr>
        </p:nvPicPr>
        <p:blipFill>
          <a:blip r:embed="rId2"/>
          <a:stretch>
            <a:fillRect/>
          </a:stretch>
        </p:blipFill>
        <p:spPr>
          <a:xfrm>
            <a:off x="541854" y="1799376"/>
            <a:ext cx="4951935" cy="4525963"/>
          </a:xfrm>
          <a:prstGeom prst="rect">
            <a:avLst/>
          </a:prstGeom>
        </p:spPr>
      </p:pic>
      <p:pic>
        <p:nvPicPr>
          <p:cNvPr id="6" name="Content Placeholder 3"/>
          <p:cNvPicPr>
            <a:picLocks noChangeAspect="1"/>
          </p:cNvPicPr>
          <p:nvPr/>
        </p:nvPicPr>
        <p:blipFill>
          <a:blip r:embed="rId3"/>
          <a:stretch>
            <a:fillRect/>
          </a:stretch>
        </p:blipFill>
        <p:spPr bwMode="auto">
          <a:xfrm>
            <a:off x="5493789" y="1889910"/>
            <a:ext cx="6060628"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90105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16871"/>
            <a:ext cx="10972800" cy="6083929"/>
          </a:xfrm>
        </p:spPr>
        <p:txBody>
          <a:bodyPr/>
          <a:lstStyle/>
          <a:p>
            <a:pPr marL="0" indent="0" algn="just">
              <a:buNone/>
            </a:pPr>
            <a:r>
              <a:rPr lang="en-US" sz="2400" b="1" dirty="0" smtClean="0">
                <a:solidFill>
                  <a:srgbClr val="FF0000"/>
                </a:solidFill>
                <a:latin typeface="Times New Roman" panose="02020603050405020304" pitchFamily="18" charset="0"/>
                <a:cs typeface="Times New Roman" panose="02020603050405020304" pitchFamily="18" charset="0"/>
              </a:rPr>
              <a:t>TRANSFORMATION</a:t>
            </a:r>
          </a:p>
          <a:p>
            <a:pPr algn="just"/>
            <a:r>
              <a:rPr lang="en-US" sz="2400" dirty="0" smtClean="0">
                <a:latin typeface="Times New Roman" panose="02020603050405020304" pitchFamily="18" charset="0"/>
                <a:cs typeface="Times New Roman" panose="02020603050405020304" pitchFamily="18" charset="0"/>
              </a:rPr>
              <a:t>Transformation </a:t>
            </a:r>
            <a:r>
              <a:rPr lang="en-US" sz="2400" dirty="0">
                <a:latin typeface="Times New Roman" panose="02020603050405020304" pitchFamily="18" charset="0"/>
                <a:cs typeface="Times New Roman" panose="02020603050405020304" pitchFamily="18" charset="0"/>
              </a:rPr>
              <a:t>is a function.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function that maps one set to another set after performing some operations</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system </a:t>
            </a:r>
            <a:r>
              <a:rPr lang="en-US" sz="2400" dirty="0" smtClean="0">
                <a:latin typeface="Times New Roman" panose="02020603050405020304" pitchFamily="18" charset="0"/>
                <a:cs typeface="Times New Roman" panose="02020603050405020304" pitchFamily="18" charset="0"/>
              </a:rPr>
              <a:t>whose </a:t>
            </a:r>
            <a:r>
              <a:rPr lang="en-US" sz="2400" dirty="0">
                <a:latin typeface="Times New Roman" panose="02020603050405020304" pitchFamily="18" charset="0"/>
                <a:cs typeface="Times New Roman" panose="02020603050405020304" pitchFamily="18" charset="0"/>
              </a:rPr>
              <a:t>input would be an image and output would be an image too. And the system would perform some processing on the input image and gives </a:t>
            </a:r>
            <a:r>
              <a:rPr lang="en-US" sz="2400" dirty="0" smtClean="0">
                <a:latin typeface="Times New Roman" panose="02020603050405020304" pitchFamily="18" charset="0"/>
                <a:cs typeface="Times New Roman" panose="02020603050405020304" pitchFamily="18" charset="0"/>
              </a:rPr>
              <a:t>its output </a:t>
            </a:r>
            <a:r>
              <a:rPr lang="en-US" sz="2400" dirty="0">
                <a:latin typeface="Times New Roman" panose="02020603050405020304" pitchFamily="18" charset="0"/>
                <a:cs typeface="Times New Roman" panose="02020603050405020304" pitchFamily="18" charset="0"/>
              </a:rPr>
              <a:t>as an processed image. It is shown below</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Now </a:t>
            </a:r>
            <a:r>
              <a:rPr lang="en-US" sz="2400" dirty="0">
                <a:latin typeface="Times New Roman" panose="02020603050405020304" pitchFamily="18" charset="0"/>
                <a:cs typeface="Times New Roman" panose="02020603050405020304" pitchFamily="18" charset="0"/>
              </a:rPr>
              <a:t>function applied inside this digital system that process an image and convert it into output can be called as transformation function.</a:t>
            </a:r>
          </a:p>
        </p:txBody>
      </p:sp>
      <p:pic>
        <p:nvPicPr>
          <p:cNvPr id="4" name="Picture 3"/>
          <p:cNvPicPr>
            <a:picLocks noChangeAspect="1"/>
          </p:cNvPicPr>
          <p:nvPr/>
        </p:nvPicPr>
        <p:blipFill>
          <a:blip r:embed="rId2"/>
          <a:stretch>
            <a:fillRect/>
          </a:stretch>
        </p:blipFill>
        <p:spPr>
          <a:xfrm>
            <a:off x="1663856" y="2752252"/>
            <a:ext cx="8966044" cy="2609057"/>
          </a:xfrm>
          <a:prstGeom prst="rect">
            <a:avLst/>
          </a:prstGeom>
        </p:spPr>
      </p:pic>
    </p:spTree>
    <p:extLst>
      <p:ext uri="{BB962C8B-B14F-4D97-AF65-F5344CB8AC3E}">
        <p14:creationId xmlns="" xmlns:p14="http://schemas.microsoft.com/office/powerpoint/2010/main" val="532173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5513"/>
            <a:ext cx="11105584" cy="5875699"/>
          </a:xfrm>
        </p:spPr>
        <p:txBody>
          <a:bodyPr/>
          <a:lstStyle/>
          <a:p>
            <a:pPr marL="0" indent="0">
              <a:buNone/>
            </a:pPr>
            <a:r>
              <a:rPr lang="en-US" sz="2400" b="1" dirty="0">
                <a:latin typeface="Times New Roman" panose="02020603050405020304" pitchFamily="18" charset="0"/>
                <a:cs typeface="Times New Roman" panose="02020603050405020304" pitchFamily="18" charset="0"/>
              </a:rPr>
              <a:t>The steps in filtering are given below.</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At first step we have to do some pre – processing an image in spatial domain, means increase its contrast or brightness</a:t>
            </a:r>
          </a:p>
          <a:p>
            <a:r>
              <a:rPr lang="en-US" sz="2400" dirty="0">
                <a:latin typeface="Times New Roman" panose="02020603050405020304" pitchFamily="18" charset="0"/>
                <a:cs typeface="Times New Roman" panose="02020603050405020304" pitchFamily="18" charset="0"/>
              </a:rPr>
              <a:t>Then we will take discrete Fourier transform of the image</a:t>
            </a:r>
          </a:p>
          <a:p>
            <a:r>
              <a:rPr lang="en-US" sz="2400" dirty="0">
                <a:latin typeface="Times New Roman" panose="02020603050405020304" pitchFamily="18" charset="0"/>
                <a:cs typeface="Times New Roman" panose="02020603050405020304" pitchFamily="18" charset="0"/>
              </a:rPr>
              <a:t>Then we will center the discrete Fourier transform, as we will bring the discrete Fourier transform in center from corners</a:t>
            </a:r>
          </a:p>
          <a:p>
            <a:r>
              <a:rPr lang="en-US" sz="2400" dirty="0">
                <a:latin typeface="Times New Roman" panose="02020603050405020304" pitchFamily="18" charset="0"/>
                <a:cs typeface="Times New Roman" panose="02020603050405020304" pitchFamily="18" charset="0"/>
              </a:rPr>
              <a:t>Then we will apply filtering, means we will multiply the Fourier transform by a filter function</a:t>
            </a:r>
          </a:p>
          <a:p>
            <a:r>
              <a:rPr lang="en-US" sz="2400" dirty="0">
                <a:latin typeface="Times New Roman" panose="02020603050405020304" pitchFamily="18" charset="0"/>
                <a:cs typeface="Times New Roman" panose="02020603050405020304" pitchFamily="18" charset="0"/>
              </a:rPr>
              <a:t>Then we will again shift the DFT from center to the corners</a:t>
            </a:r>
          </a:p>
          <a:p>
            <a:r>
              <a:rPr lang="en-US" sz="2400" dirty="0">
                <a:latin typeface="Times New Roman" panose="02020603050405020304" pitchFamily="18" charset="0"/>
                <a:cs typeface="Times New Roman" panose="02020603050405020304" pitchFamily="18" charset="0"/>
              </a:rPr>
              <a:t>Last step would be take to inverse discrete Fourier transform, to bring the result back from frequency domain to spatial domain</a:t>
            </a:r>
          </a:p>
          <a:p>
            <a:r>
              <a:rPr lang="en-US" sz="2400" dirty="0">
                <a:latin typeface="Times New Roman" panose="02020603050405020304" pitchFamily="18" charset="0"/>
                <a:cs typeface="Times New Roman" panose="02020603050405020304" pitchFamily="18" charset="0"/>
              </a:rPr>
              <a:t>And this step of post processing is optional, just like pre processing , in which we just increase the appearance of image.</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631259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7707" y="595266"/>
            <a:ext cx="10972800" cy="5497716"/>
          </a:xfrm>
        </p:spPr>
        <p:txBody>
          <a:bodyPr/>
          <a:lstStyle/>
          <a:p>
            <a:pPr marL="0" indent="0" algn="just">
              <a:buNone/>
            </a:pPr>
            <a:r>
              <a:rPr lang="en-US" sz="2400" dirty="0">
                <a:latin typeface="Times New Roman" panose="02020603050405020304" pitchFamily="18" charset="0"/>
                <a:cs typeface="Times New Roman" panose="02020603050405020304" pitchFamily="18" charset="0"/>
              </a:rPr>
              <a:t>Filters</a:t>
            </a:r>
          </a:p>
          <a:p>
            <a:pPr algn="just"/>
            <a:r>
              <a:rPr lang="en-US" sz="2400" dirty="0">
                <a:latin typeface="Times New Roman" panose="02020603050405020304" pitchFamily="18" charset="0"/>
                <a:cs typeface="Times New Roman" panose="02020603050405020304" pitchFamily="18" charset="0"/>
              </a:rPr>
              <a:t>The concept of filter in frequency domain is same as the concept of a mask in convolution.</a:t>
            </a:r>
          </a:p>
          <a:p>
            <a:pPr algn="just"/>
            <a:r>
              <a:rPr lang="en-US" sz="2400" dirty="0">
                <a:latin typeface="Times New Roman" panose="02020603050405020304" pitchFamily="18" charset="0"/>
                <a:cs typeface="Times New Roman" panose="02020603050405020304" pitchFamily="18" charset="0"/>
              </a:rPr>
              <a:t>After converting an image to frequency domain, some filters are applied in filtering process to perform different kind of processing on an image.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processing include blurring an image, sharpening an image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common type of filters for these purposes are:</a:t>
            </a:r>
          </a:p>
          <a:p>
            <a:pPr algn="just"/>
            <a:r>
              <a:rPr lang="en-US" sz="2400" dirty="0">
                <a:latin typeface="Times New Roman" panose="02020603050405020304" pitchFamily="18" charset="0"/>
                <a:cs typeface="Times New Roman" panose="02020603050405020304" pitchFamily="18" charset="0"/>
              </a:rPr>
              <a:t>Ideal high pass filter</a:t>
            </a:r>
          </a:p>
          <a:p>
            <a:pPr algn="just"/>
            <a:r>
              <a:rPr lang="en-US" sz="2400" dirty="0">
                <a:latin typeface="Times New Roman" panose="02020603050405020304" pitchFamily="18" charset="0"/>
                <a:cs typeface="Times New Roman" panose="02020603050405020304" pitchFamily="18" charset="0"/>
              </a:rPr>
              <a:t>Ideal low pass filter</a:t>
            </a:r>
          </a:p>
          <a:p>
            <a:pPr algn="just"/>
            <a:r>
              <a:rPr lang="en-US" sz="2400" dirty="0">
                <a:latin typeface="Times New Roman" panose="02020603050405020304" pitchFamily="18" charset="0"/>
                <a:cs typeface="Times New Roman" panose="02020603050405020304" pitchFamily="18" charset="0"/>
              </a:rPr>
              <a:t>Gaussian high pass filter</a:t>
            </a:r>
          </a:p>
          <a:p>
            <a:pPr algn="just"/>
            <a:r>
              <a:rPr lang="en-US" sz="2400" dirty="0">
                <a:latin typeface="Times New Roman" panose="02020603050405020304" pitchFamily="18" charset="0"/>
                <a:cs typeface="Times New Roman" panose="02020603050405020304" pitchFamily="18" charset="0"/>
              </a:rPr>
              <a:t>Gaussian low pass filter</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0367500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630180"/>
          </a:xfrm>
        </p:spPr>
        <p:txBody>
          <a:bodyPr/>
          <a:lstStyle/>
          <a:p>
            <a:r>
              <a:rPr lang="en-US" dirty="0" smtClean="0"/>
              <a:t/>
            </a:r>
            <a:br>
              <a:rPr lang="en-US" dirty="0" smtClean="0"/>
            </a:br>
            <a:r>
              <a:rPr lang="en-US" sz="4000" b="1" dirty="0" smtClean="0">
                <a:solidFill>
                  <a:srgbClr val="FF0000"/>
                </a:solidFill>
                <a:latin typeface="Times New Roman" panose="02020603050405020304" pitchFamily="18" charset="0"/>
                <a:cs typeface="Times New Roman" panose="02020603050405020304" pitchFamily="18" charset="0"/>
              </a:rPr>
              <a:t>What </a:t>
            </a:r>
            <a:r>
              <a:rPr lang="en-US" sz="4000" b="1" dirty="0">
                <a:solidFill>
                  <a:srgbClr val="FF0000"/>
                </a:solidFill>
                <a:latin typeface="Times New Roman" panose="02020603050405020304" pitchFamily="18" charset="0"/>
                <a:cs typeface="Times New Roman" panose="02020603050405020304" pitchFamily="18" charset="0"/>
              </a:rPr>
              <a:t>are color spaces?</a:t>
            </a:r>
            <a:br>
              <a:rPr lang="en-US" sz="4000" b="1" dirty="0">
                <a:solidFill>
                  <a:srgbClr val="FF0000"/>
                </a:solidFill>
                <a:latin typeface="Times New Roman" panose="02020603050405020304" pitchFamily="18" charset="0"/>
                <a:cs typeface="Times New Roman" panose="02020603050405020304" pitchFamily="18" charset="0"/>
              </a:rPr>
            </a:b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95469"/>
            <a:ext cx="10972800" cy="5030165"/>
          </a:xfrm>
        </p:spPr>
        <p:txBody>
          <a:bodyPr/>
          <a:lstStyle/>
          <a:p>
            <a:r>
              <a:rPr lang="en-US" sz="2400" dirty="0">
                <a:latin typeface="Times New Roman" panose="02020603050405020304" pitchFamily="18" charset="0"/>
                <a:cs typeface="Times New Roman" panose="02020603050405020304" pitchFamily="18" charset="0"/>
              </a:rPr>
              <a:t>Color spaces are different types of color modes, used in image processing and signals and system for various purposes</a:t>
            </a:r>
            <a:r>
              <a:rPr lang="en-US" sz="2400" dirty="0" smtClean="0">
                <a:latin typeface="Times New Roman" panose="02020603050405020304" pitchFamily="18" charset="0"/>
                <a:cs typeface="Times New Roman" panose="02020603050405020304" pitchFamily="18" charset="0"/>
              </a:rPr>
              <a:t>.</a:t>
            </a:r>
          </a:p>
          <a:p>
            <a:pPr marL="0" indent="0">
              <a:buNone/>
            </a:pPr>
            <a:r>
              <a:rPr lang="en-US" sz="2400" dirty="0" smtClean="0">
                <a:latin typeface="Times New Roman" panose="02020603050405020304" pitchFamily="18" charset="0"/>
                <a:cs typeface="Times New Roman" panose="02020603050405020304" pitchFamily="18" charset="0"/>
              </a:rPr>
              <a:t>Some of the common color spaces are:</a:t>
            </a:r>
          </a:p>
          <a:p>
            <a:r>
              <a:rPr lang="en-US" sz="2400" dirty="0" smtClean="0">
                <a:latin typeface="Times New Roman" panose="02020603050405020304" pitchFamily="18" charset="0"/>
                <a:cs typeface="Times New Roman" panose="02020603050405020304" pitchFamily="18" charset="0"/>
              </a:rPr>
              <a:t>RGB</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CMY’K</a:t>
            </a:r>
          </a:p>
          <a:p>
            <a:r>
              <a:rPr lang="en-US" sz="2400" dirty="0">
                <a:latin typeface="Times New Roman" panose="02020603050405020304" pitchFamily="18" charset="0"/>
                <a:cs typeface="Times New Roman" panose="02020603050405020304" pitchFamily="18" charset="0"/>
              </a:rPr>
              <a:t>Y’UV</a:t>
            </a:r>
          </a:p>
          <a:p>
            <a:r>
              <a:rPr lang="en-US" sz="2400" dirty="0">
                <a:latin typeface="Times New Roman" panose="02020603050405020304" pitchFamily="18" charset="0"/>
                <a:cs typeface="Times New Roman" panose="02020603050405020304" pitchFamily="18" charset="0"/>
              </a:rPr>
              <a:t>YIQ</a:t>
            </a:r>
          </a:p>
          <a:p>
            <a:r>
              <a:rPr lang="en-US" sz="2400" dirty="0" err="1">
                <a:latin typeface="Times New Roman" panose="02020603050405020304" pitchFamily="18" charset="0"/>
                <a:cs typeface="Times New Roman" panose="02020603050405020304" pitchFamily="18" charset="0"/>
              </a:rPr>
              <a:t>Y’CbCr</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HSV</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592023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sz="4000" dirty="0" smtClean="0">
                <a:solidFill>
                  <a:srgbClr val="FF0000"/>
                </a:solidFill>
                <a:latin typeface="Times New Roman" panose="02020603050405020304" pitchFamily="18" charset="0"/>
                <a:cs typeface="Times New Roman" panose="02020603050405020304" pitchFamily="18" charset="0"/>
              </a:rPr>
              <a:t>RGB</a:t>
            </a: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074092" y="454551"/>
            <a:ext cx="2647950" cy="2743200"/>
          </a:xfrm>
          <a:prstGeom prst="rect">
            <a:avLst/>
          </a:prstGeom>
        </p:spPr>
      </p:pic>
      <p:sp>
        <p:nvSpPr>
          <p:cNvPr id="5" name="Rectangle 4"/>
          <p:cNvSpPr/>
          <p:nvPr/>
        </p:nvSpPr>
        <p:spPr>
          <a:xfrm>
            <a:off x="506994" y="3576118"/>
            <a:ext cx="11181029" cy="2677656"/>
          </a:xfrm>
          <a:prstGeom prst="rect">
            <a:avLst/>
          </a:prstGeom>
        </p:spPr>
        <p:txBody>
          <a:bodyPr wrap="square">
            <a:spAutoFit/>
          </a:bodyPr>
          <a:lstStyle/>
          <a:p>
            <a:pPr algn="just"/>
            <a:r>
              <a:rPr lang="en-US" sz="2400" dirty="0">
                <a:solidFill>
                  <a:srgbClr val="000000"/>
                </a:solidFill>
                <a:latin typeface="Times New Roman" panose="02020603050405020304" pitchFamily="18" charset="0"/>
                <a:cs typeface="Times New Roman" panose="02020603050405020304" pitchFamily="18" charset="0"/>
              </a:rPr>
              <a:t>RGB is the most widely used color </a:t>
            </a:r>
            <a:r>
              <a:rPr lang="en-US" sz="2400" dirty="0" smtClean="0">
                <a:solidFill>
                  <a:srgbClr val="000000"/>
                </a:solidFill>
                <a:latin typeface="Times New Roman" panose="02020603050405020304" pitchFamily="18" charset="0"/>
                <a:cs typeface="Times New Roman" panose="02020603050405020304" pitchFamily="18" charset="0"/>
              </a:rPr>
              <a:t>space, RGB </a:t>
            </a:r>
            <a:r>
              <a:rPr lang="en-US" sz="2400" dirty="0">
                <a:solidFill>
                  <a:srgbClr val="000000"/>
                </a:solidFill>
                <a:latin typeface="Times New Roman" panose="02020603050405020304" pitchFamily="18" charset="0"/>
                <a:cs typeface="Times New Roman" panose="02020603050405020304" pitchFamily="18" charset="0"/>
              </a:rPr>
              <a:t>stands for red green and blue.</a:t>
            </a:r>
          </a:p>
          <a:p>
            <a:pPr algn="just"/>
            <a:r>
              <a:rPr lang="en-US" sz="2400" dirty="0">
                <a:solidFill>
                  <a:srgbClr val="000000"/>
                </a:solidFill>
                <a:latin typeface="Times New Roman" panose="02020603050405020304" pitchFamily="18" charset="0"/>
                <a:cs typeface="Times New Roman" panose="02020603050405020304" pitchFamily="18" charset="0"/>
              </a:rPr>
              <a:t>What RGB model states, that each color image is actually formed of three different images</a:t>
            </a:r>
            <a:r>
              <a:rPr lang="en-US" sz="2400" dirty="0" smtClean="0">
                <a:solidFill>
                  <a:srgbClr val="000000"/>
                </a:solidFill>
                <a:latin typeface="Times New Roman" panose="02020603050405020304" pitchFamily="18" charset="0"/>
                <a:cs typeface="Times New Roman" panose="02020603050405020304" pitchFamily="18" charset="0"/>
              </a:rPr>
              <a:t>.</a:t>
            </a:r>
          </a:p>
          <a:p>
            <a:pPr algn="just"/>
            <a:r>
              <a:rPr lang="en-US" sz="2400" dirty="0" smtClean="0">
                <a:solidFill>
                  <a:srgbClr val="000000"/>
                </a:solidFill>
                <a:latin typeface="Times New Roman" panose="02020603050405020304" pitchFamily="18" charset="0"/>
                <a:cs typeface="Times New Roman" panose="02020603050405020304" pitchFamily="18" charset="0"/>
              </a:rPr>
              <a:t>Red </a:t>
            </a:r>
            <a:r>
              <a:rPr lang="en-US" sz="2400" dirty="0">
                <a:solidFill>
                  <a:srgbClr val="000000"/>
                </a:solidFill>
                <a:latin typeface="Times New Roman" panose="02020603050405020304" pitchFamily="18" charset="0"/>
                <a:cs typeface="Times New Roman" panose="02020603050405020304" pitchFamily="18" charset="0"/>
              </a:rPr>
              <a:t>image, Blue image, and black image. </a:t>
            </a:r>
            <a:endParaRPr lang="en-US" sz="2400" dirty="0" smtClean="0">
              <a:solidFill>
                <a:srgbClr val="000000"/>
              </a:solidFill>
              <a:latin typeface="Times New Roman" panose="02020603050405020304" pitchFamily="18" charset="0"/>
              <a:cs typeface="Times New Roman" panose="02020603050405020304" pitchFamily="18" charset="0"/>
            </a:endParaRPr>
          </a:p>
          <a:p>
            <a:pPr algn="just"/>
            <a:r>
              <a:rPr lang="en-US" sz="2400" dirty="0" smtClean="0">
                <a:solidFill>
                  <a:srgbClr val="000000"/>
                </a:solidFill>
                <a:latin typeface="Times New Roman" panose="02020603050405020304" pitchFamily="18" charset="0"/>
                <a:cs typeface="Times New Roman" panose="02020603050405020304" pitchFamily="18" charset="0"/>
              </a:rPr>
              <a:t>A </a:t>
            </a:r>
            <a:r>
              <a:rPr lang="en-US" sz="2400" dirty="0">
                <a:solidFill>
                  <a:srgbClr val="000000"/>
                </a:solidFill>
                <a:latin typeface="Times New Roman" panose="02020603050405020304" pitchFamily="18" charset="0"/>
                <a:cs typeface="Times New Roman" panose="02020603050405020304" pitchFamily="18" charset="0"/>
              </a:rPr>
              <a:t>normal grayscale image can be defined by only one matrix, but a color image is actually composed of three different matrices.</a:t>
            </a:r>
          </a:p>
          <a:p>
            <a:pPr algn="just"/>
            <a:r>
              <a:rPr lang="en-US" sz="2400" dirty="0">
                <a:solidFill>
                  <a:srgbClr val="000000"/>
                </a:solidFill>
                <a:latin typeface="Times New Roman" panose="02020603050405020304" pitchFamily="18" charset="0"/>
                <a:cs typeface="Times New Roman" panose="02020603050405020304" pitchFamily="18" charset="0"/>
              </a:rPr>
              <a:t>One color image matrix = red matrix + blue matrix + green matrix</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7743823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50202" y="689678"/>
            <a:ext cx="8370023" cy="5264241"/>
          </a:xfrm>
          <a:prstGeom prst="rect">
            <a:avLst/>
          </a:prstGeom>
        </p:spPr>
      </p:pic>
    </p:spTree>
    <p:extLst>
      <p:ext uri="{BB962C8B-B14F-4D97-AF65-F5344CB8AC3E}">
        <p14:creationId xmlns="" xmlns:p14="http://schemas.microsoft.com/office/powerpoint/2010/main" val="3403751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386" y="923453"/>
            <a:ext cx="11087477" cy="2706987"/>
          </a:xfrm>
        </p:spPr>
        <p:txBody>
          <a:bodyPr/>
          <a:lstStyle/>
          <a:p>
            <a:pPr marL="0" indent="0">
              <a:buNone/>
            </a:pPr>
            <a:r>
              <a:rPr lang="en-US" sz="2400" dirty="0">
                <a:latin typeface="Times New Roman" panose="02020603050405020304" pitchFamily="18" charset="0"/>
                <a:cs typeface="Times New Roman" panose="02020603050405020304" pitchFamily="18" charset="0"/>
              </a:rPr>
              <a:t>Applications of RGB</a:t>
            </a:r>
          </a:p>
          <a:p>
            <a:r>
              <a:rPr lang="en-US" sz="2400" dirty="0" smtClean="0">
                <a:latin typeface="Times New Roman" panose="02020603050405020304" pitchFamily="18" charset="0"/>
                <a:cs typeface="Times New Roman" panose="02020603050405020304" pitchFamily="18" charset="0"/>
              </a:rPr>
              <a:t>Cathode </a:t>
            </a:r>
            <a:r>
              <a:rPr lang="en-US" sz="2400" dirty="0">
                <a:latin typeface="Times New Roman" panose="02020603050405020304" pitchFamily="18" charset="0"/>
                <a:cs typeface="Times New Roman" panose="02020603050405020304" pitchFamily="18" charset="0"/>
              </a:rPr>
              <a:t>ray tube (CRT)</a:t>
            </a:r>
          </a:p>
          <a:p>
            <a:r>
              <a:rPr lang="en-US" sz="2400" dirty="0">
                <a:latin typeface="Times New Roman" panose="02020603050405020304" pitchFamily="18" charset="0"/>
                <a:cs typeface="Times New Roman" panose="02020603050405020304" pitchFamily="18" charset="0"/>
              </a:rPr>
              <a:t>Liquid crystal display (LCD)</a:t>
            </a:r>
          </a:p>
          <a:p>
            <a:r>
              <a:rPr lang="en-US" sz="2400" dirty="0">
                <a:latin typeface="Times New Roman" panose="02020603050405020304" pitchFamily="18" charset="0"/>
                <a:cs typeface="Times New Roman" panose="02020603050405020304" pitchFamily="18" charset="0"/>
              </a:rPr>
              <a:t>Plasma Display or LED display such as a television</a:t>
            </a:r>
          </a:p>
          <a:p>
            <a:r>
              <a:rPr lang="en-US" sz="2400" dirty="0">
                <a:latin typeface="Times New Roman" panose="02020603050405020304" pitchFamily="18" charset="0"/>
                <a:cs typeface="Times New Roman" panose="02020603050405020304" pitchFamily="18" charset="0"/>
              </a:rPr>
              <a:t>A compute monitor or a large scale screen</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2055727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333" y="744816"/>
            <a:ext cx="10972800" cy="1143000"/>
          </a:xfrm>
        </p:spPr>
        <p:txBody>
          <a:bodyPr/>
          <a:lstStyle/>
          <a:p>
            <a:pPr algn="l"/>
            <a:r>
              <a:rPr lang="en-US" sz="4000" dirty="0">
                <a:solidFill>
                  <a:srgbClr val="FF0000"/>
                </a:solidFill>
              </a:rPr>
              <a:t>CMYK</a:t>
            </a:r>
            <a:br>
              <a:rPr lang="en-US" sz="4000" dirty="0">
                <a:solidFill>
                  <a:srgbClr val="FF0000"/>
                </a:solidFill>
              </a:rPr>
            </a:br>
            <a:endParaRPr lang="en-US" sz="4000"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922188" y="2159419"/>
            <a:ext cx="2895600" cy="2333625"/>
          </a:xfrm>
          <a:prstGeom prst="rect">
            <a:avLst/>
          </a:prstGeom>
        </p:spPr>
      </p:pic>
      <p:pic>
        <p:nvPicPr>
          <p:cNvPr id="5" name="Picture 4"/>
          <p:cNvPicPr>
            <a:picLocks noChangeAspect="1"/>
          </p:cNvPicPr>
          <p:nvPr/>
        </p:nvPicPr>
        <p:blipFill>
          <a:blip r:embed="rId3"/>
          <a:stretch>
            <a:fillRect/>
          </a:stretch>
        </p:blipFill>
        <p:spPr>
          <a:xfrm>
            <a:off x="468941" y="1616212"/>
            <a:ext cx="8791575" cy="4752975"/>
          </a:xfrm>
          <a:prstGeom prst="rect">
            <a:avLst/>
          </a:prstGeom>
        </p:spPr>
      </p:pic>
    </p:spTree>
    <p:extLst>
      <p:ext uri="{BB962C8B-B14F-4D97-AF65-F5344CB8AC3E}">
        <p14:creationId xmlns="" xmlns:p14="http://schemas.microsoft.com/office/powerpoint/2010/main" val="3414321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52261" y="429708"/>
            <a:ext cx="7726505" cy="5959005"/>
          </a:xfrm>
          <a:prstGeom prst="rect">
            <a:avLst/>
          </a:prstGeom>
        </p:spPr>
      </p:pic>
    </p:spTree>
    <p:extLst>
      <p:ext uri="{BB962C8B-B14F-4D97-AF65-F5344CB8AC3E}">
        <p14:creationId xmlns="" xmlns:p14="http://schemas.microsoft.com/office/powerpoint/2010/main" val="35193792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8476" y="580957"/>
            <a:ext cx="7385478" cy="5871131"/>
          </a:xfrm>
          <a:prstGeom prst="rect">
            <a:avLst/>
          </a:prstGeom>
        </p:spPr>
      </p:pic>
    </p:spTree>
    <p:extLst>
      <p:ext uri="{BB962C8B-B14F-4D97-AF65-F5344CB8AC3E}">
        <p14:creationId xmlns="" xmlns:p14="http://schemas.microsoft.com/office/powerpoint/2010/main" val="14901791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901783"/>
          </a:xfrm>
        </p:spPr>
        <p:txBody>
          <a:bodyPr/>
          <a:lstStyle/>
          <a:p>
            <a:r>
              <a:rPr lang="en-US" sz="4000" b="1" dirty="0" smtClean="0">
                <a:solidFill>
                  <a:srgbClr val="FF0000"/>
                </a:solidFill>
                <a:latin typeface="Times New Roman" panose="02020603050405020304" pitchFamily="18" charset="0"/>
                <a:cs typeface="Times New Roman" panose="02020603050405020304" pitchFamily="18" charset="0"/>
              </a:rPr>
              <a:t/>
            </a:r>
            <a:br>
              <a:rPr lang="en-US" sz="4000" b="1" dirty="0" smtClean="0">
                <a:solidFill>
                  <a:srgbClr val="FF0000"/>
                </a:solidFill>
                <a:latin typeface="Times New Roman" panose="02020603050405020304" pitchFamily="18" charset="0"/>
                <a:cs typeface="Times New Roman" panose="02020603050405020304" pitchFamily="18" charset="0"/>
              </a:rPr>
            </a:br>
            <a:r>
              <a:rPr lang="en-US" sz="4000" b="1" dirty="0" smtClean="0">
                <a:solidFill>
                  <a:srgbClr val="FF0000"/>
                </a:solidFill>
                <a:latin typeface="Times New Roman" panose="02020603050405020304" pitchFamily="18" charset="0"/>
                <a:cs typeface="Times New Roman" panose="02020603050405020304" pitchFamily="18" charset="0"/>
              </a:rPr>
              <a:t>Linear </a:t>
            </a:r>
            <a:r>
              <a:rPr lang="en-US" sz="4000" b="1" dirty="0">
                <a:solidFill>
                  <a:srgbClr val="FF0000"/>
                </a:solidFill>
                <a:latin typeface="Times New Roman" panose="02020603050405020304" pitchFamily="18" charset="0"/>
                <a:cs typeface="Times New Roman" panose="02020603050405020304" pitchFamily="18" charset="0"/>
              </a:rPr>
              <a:t>filter</a:t>
            </a:r>
            <a:r>
              <a:rPr lang="en-US" b="1" dirty="0"/>
              <a:t/>
            </a:r>
            <a:br>
              <a:rPr lang="en-US" b="1" dirty="0"/>
            </a:br>
            <a:endParaRPr lang="en-US" dirty="0"/>
          </a:p>
        </p:txBody>
      </p:sp>
      <p:sp>
        <p:nvSpPr>
          <p:cNvPr id="3" name="Content Placeholder 2"/>
          <p:cNvSpPr>
            <a:spLocks noGrp="1"/>
          </p:cNvSpPr>
          <p:nvPr>
            <p:ph idx="1"/>
          </p:nvPr>
        </p:nvSpPr>
        <p:spPr>
          <a:xfrm>
            <a:off x="473798" y="875924"/>
            <a:ext cx="7574733" cy="4203069"/>
          </a:xfrm>
        </p:spPr>
        <p:txBody>
          <a:bodyPr/>
          <a:lstStyle/>
          <a:p>
            <a:r>
              <a:rPr lang="en-US" sz="2400" dirty="0" smtClean="0">
                <a:latin typeface="Times New Roman" panose="02020603050405020304" pitchFamily="18" charset="0"/>
                <a:cs typeface="Times New Roman" panose="02020603050405020304" pitchFamily="18" charset="0"/>
              </a:rPr>
              <a:t>Linear </a:t>
            </a:r>
            <a:r>
              <a:rPr lang="en-US" sz="2400" dirty="0">
                <a:latin typeface="Times New Roman" panose="02020603050405020304" pitchFamily="18" charset="0"/>
                <a:cs typeface="Times New Roman" panose="02020603050405020304" pitchFamily="18" charset="0"/>
              </a:rPr>
              <a:t>filter is a filter which operate the pixel value in the support region in linear manner (</a:t>
            </a:r>
            <a:r>
              <a:rPr lang="en-US" sz="2400" dirty="0" err="1">
                <a:latin typeface="Times New Roman" panose="02020603050405020304" pitchFamily="18" charset="0"/>
                <a:cs typeface="Times New Roman" panose="02020603050405020304" pitchFamily="18" charset="0"/>
              </a:rPr>
              <a:t>i.e.,as</a:t>
            </a:r>
            <a:r>
              <a:rPr lang="en-US" sz="2400" dirty="0">
                <a:latin typeface="Times New Roman" panose="02020603050405020304" pitchFamily="18" charset="0"/>
                <a:cs typeface="Times New Roman" panose="02020603050405020304" pitchFamily="18" charset="0"/>
              </a:rPr>
              <a:t> weighted summation).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support region is specified by the </a:t>
            </a:r>
            <a:r>
              <a:rPr lang="en-US" sz="2400" b="1" i="1" dirty="0">
                <a:latin typeface="Times New Roman" panose="02020603050405020304" pitchFamily="18" charset="0"/>
                <a:cs typeface="Times New Roman" panose="02020603050405020304" pitchFamily="18" charset="0"/>
              </a:rPr>
              <a:t>‘filter matrix’ </a:t>
            </a:r>
            <a:r>
              <a:rPr lang="en-US" sz="2400" dirty="0">
                <a:latin typeface="Times New Roman" panose="02020603050405020304" pitchFamily="18" charset="0"/>
                <a:cs typeface="Times New Roman" panose="02020603050405020304" pitchFamily="18" charset="0"/>
              </a:rPr>
              <a:t>and be</a:t>
            </a:r>
            <a:r>
              <a:rPr lang="en-US" sz="2400" b="1"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represent as </a:t>
            </a:r>
            <a:r>
              <a:rPr lang="en-US" sz="2400" b="1" i="1" dirty="0">
                <a:latin typeface="Times New Roman" panose="02020603050405020304" pitchFamily="18" charset="0"/>
                <a:cs typeface="Times New Roman" panose="02020603050405020304" pitchFamily="18" charset="0"/>
              </a:rPr>
              <a:t>H(</a:t>
            </a:r>
            <a:r>
              <a:rPr lang="en-US" sz="2400" b="1" i="1" dirty="0" err="1">
                <a:latin typeface="Times New Roman" panose="02020603050405020304" pitchFamily="18" charset="0"/>
                <a:cs typeface="Times New Roman" panose="02020603050405020304" pitchFamily="18" charset="0"/>
              </a:rPr>
              <a:t>i,j</a:t>
            </a:r>
            <a:r>
              <a:rPr lang="en-US" sz="2400" b="1" i="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size of H is call ‘filter region’ and filter matrix has its own coordinate system,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is column index and j is row index</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center of it is the origin location and it is called the ‘hot spot’.</a:t>
            </a:r>
          </a:p>
          <a:p>
            <a:r>
              <a:rPr lang="en-US" sz="2400" dirty="0">
                <a:latin typeface="Times New Roman" panose="02020603050405020304" pitchFamily="18" charset="0"/>
                <a:cs typeface="Times New Roman" panose="02020603050405020304" pitchFamily="18" charset="0"/>
              </a:rPr>
              <a:t>Applying weight median filter to the image I, a hotspot location is at the orange shade (center of the filter matrix H)</a:t>
            </a:r>
          </a:p>
        </p:txBody>
      </p:sp>
      <p:pic>
        <p:nvPicPr>
          <p:cNvPr id="4" name="Picture 3"/>
          <p:cNvPicPr>
            <a:picLocks noChangeAspect="1"/>
          </p:cNvPicPr>
          <p:nvPr/>
        </p:nvPicPr>
        <p:blipFill>
          <a:blip r:embed="rId2"/>
          <a:stretch>
            <a:fillRect/>
          </a:stretch>
        </p:blipFill>
        <p:spPr>
          <a:xfrm>
            <a:off x="8048531" y="1862829"/>
            <a:ext cx="4978510" cy="3216164"/>
          </a:xfrm>
          <a:prstGeom prst="rect">
            <a:avLst/>
          </a:prstGeom>
        </p:spPr>
      </p:pic>
    </p:spTree>
    <p:extLst>
      <p:ext uri="{BB962C8B-B14F-4D97-AF65-F5344CB8AC3E}">
        <p14:creationId xmlns="" xmlns:p14="http://schemas.microsoft.com/office/powerpoint/2010/main" val="2826238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0283" y="243964"/>
            <a:ext cx="7038975" cy="1009650"/>
          </a:xfrm>
          <a:prstGeom prst="rect">
            <a:avLst/>
          </a:prstGeom>
        </p:spPr>
      </p:pic>
      <p:sp>
        <p:nvSpPr>
          <p:cNvPr id="5" name="Rectangle 4"/>
          <p:cNvSpPr/>
          <p:nvPr/>
        </p:nvSpPr>
        <p:spPr>
          <a:xfrm>
            <a:off x="490283" y="1415534"/>
            <a:ext cx="5489644" cy="369332"/>
          </a:xfrm>
          <a:prstGeom prst="rect">
            <a:avLst/>
          </a:prstGeom>
        </p:spPr>
        <p:txBody>
          <a:bodyPr wrap="none">
            <a:spAutoFit/>
          </a:bodyPr>
          <a:lstStyle/>
          <a:p>
            <a:r>
              <a:rPr lang="en-US" dirty="0">
                <a:solidFill>
                  <a:srgbClr val="000000"/>
                </a:solidFill>
                <a:latin typeface="Nunito"/>
              </a:rPr>
              <a:t>The two different ways of manipulating images were</a:t>
            </a:r>
            <a:endParaRPr lang="en-US" dirty="0"/>
          </a:p>
        </p:txBody>
      </p:sp>
      <p:pic>
        <p:nvPicPr>
          <p:cNvPr id="6" name="Picture 5"/>
          <p:cNvPicPr>
            <a:picLocks noChangeAspect="1"/>
          </p:cNvPicPr>
          <p:nvPr/>
        </p:nvPicPr>
        <p:blipFill>
          <a:blip r:embed="rId3"/>
          <a:stretch>
            <a:fillRect/>
          </a:stretch>
        </p:blipFill>
        <p:spPr>
          <a:xfrm>
            <a:off x="490283" y="1946786"/>
            <a:ext cx="8077200" cy="2390775"/>
          </a:xfrm>
          <a:prstGeom prst="rect">
            <a:avLst/>
          </a:prstGeom>
        </p:spPr>
      </p:pic>
      <p:sp>
        <p:nvSpPr>
          <p:cNvPr id="7" name="Rectangle 6"/>
          <p:cNvSpPr/>
          <p:nvPr/>
        </p:nvSpPr>
        <p:spPr>
          <a:xfrm>
            <a:off x="8444668" y="2380791"/>
            <a:ext cx="3325640" cy="646331"/>
          </a:xfrm>
          <a:prstGeom prst="rect">
            <a:avLst/>
          </a:prstGeom>
        </p:spPr>
        <p:txBody>
          <a:bodyPr wrap="square">
            <a:spAutoFit/>
          </a:bodyPr>
          <a:lstStyle/>
          <a:p>
            <a:r>
              <a:rPr lang="en-US" dirty="0">
                <a:solidFill>
                  <a:srgbClr val="000000"/>
                </a:solidFill>
                <a:latin typeface="Nunito"/>
              </a:rPr>
              <a:t>for increase contrast, image enhancement, brightness </a:t>
            </a:r>
            <a:r>
              <a:rPr lang="en-US" dirty="0" err="1">
                <a:solidFill>
                  <a:srgbClr val="000000"/>
                </a:solidFill>
                <a:latin typeface="Nunito"/>
              </a:rPr>
              <a:t>e.t.c</a:t>
            </a:r>
            <a:endParaRPr lang="en-US" dirty="0"/>
          </a:p>
        </p:txBody>
      </p:sp>
      <p:pic>
        <p:nvPicPr>
          <p:cNvPr id="8" name="Picture 7"/>
          <p:cNvPicPr>
            <a:picLocks noChangeAspect="1"/>
          </p:cNvPicPr>
          <p:nvPr/>
        </p:nvPicPr>
        <p:blipFill>
          <a:blip r:embed="rId4"/>
          <a:stretch>
            <a:fillRect/>
          </a:stretch>
        </p:blipFill>
        <p:spPr>
          <a:xfrm>
            <a:off x="585533" y="4499481"/>
            <a:ext cx="7886700" cy="1847850"/>
          </a:xfrm>
          <a:prstGeom prst="rect">
            <a:avLst/>
          </a:prstGeom>
        </p:spPr>
      </p:pic>
      <p:sp>
        <p:nvSpPr>
          <p:cNvPr id="9" name="Rectangle 8"/>
          <p:cNvSpPr/>
          <p:nvPr/>
        </p:nvSpPr>
        <p:spPr>
          <a:xfrm>
            <a:off x="8467725" y="3242052"/>
            <a:ext cx="3324225" cy="3139321"/>
          </a:xfrm>
          <a:prstGeom prst="rect">
            <a:avLst/>
          </a:prstGeom>
        </p:spPr>
        <p:txBody>
          <a:bodyPr wrap="square">
            <a:spAutoFit/>
          </a:bodyPr>
          <a:lstStyle/>
          <a:p>
            <a:pPr algn="just"/>
            <a:r>
              <a:rPr lang="en-US" dirty="0">
                <a:solidFill>
                  <a:srgbClr val="000000"/>
                </a:solidFill>
                <a:latin typeface="Nunito"/>
              </a:rPr>
              <a:t>Usually the black box(system) used for image processing is an LTI system or linear time invariant system. By linear we mean that such a system where output is always linear , neither log nor exponent or any other. And by time invariant we means that a system which remains same during time.</a:t>
            </a:r>
            <a:endParaRPr lang="en-US" dirty="0"/>
          </a:p>
        </p:txBody>
      </p:sp>
    </p:spTree>
    <p:extLst>
      <p:ext uri="{BB962C8B-B14F-4D97-AF65-F5344CB8AC3E}">
        <p14:creationId xmlns="" xmlns:p14="http://schemas.microsoft.com/office/powerpoint/2010/main" val="28336187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065" y="477572"/>
            <a:ext cx="10972800" cy="4525433"/>
          </a:xfrm>
        </p:spPr>
        <p:txBody>
          <a:bodyPr/>
          <a:lstStyle/>
          <a:p>
            <a:pPr marL="0" indent="0">
              <a:buNone/>
            </a:pPr>
            <a:r>
              <a:rPr lang="en-US" sz="2400" b="1" dirty="0">
                <a:latin typeface="Times New Roman" panose="02020603050405020304" pitchFamily="18" charset="0"/>
                <a:cs typeface="Times New Roman" panose="02020603050405020304" pitchFamily="18" charset="0"/>
              </a:rPr>
              <a:t>Applying the filter</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To apply the filter to the image, please follow these step.</a:t>
            </a:r>
          </a:p>
          <a:p>
            <a:r>
              <a:rPr lang="en-US" sz="2400" dirty="0">
                <a:latin typeface="Times New Roman" panose="02020603050405020304" pitchFamily="18" charset="0"/>
                <a:cs typeface="Times New Roman" panose="02020603050405020304" pitchFamily="18" charset="0"/>
              </a:rPr>
              <a:t>Move the filter matrix over the image I and H(0,0) must go along with the current image position (</a:t>
            </a:r>
            <a:r>
              <a:rPr lang="en-US" sz="2400" dirty="0" err="1">
                <a:latin typeface="Times New Roman" panose="02020603050405020304" pitchFamily="18" charset="0"/>
                <a:cs typeface="Times New Roman" panose="02020603050405020304" pitchFamily="18" charset="0"/>
              </a:rPr>
              <a:t>u,v</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Multiply each filter coefficient H(</a:t>
            </a:r>
            <a:r>
              <a:rPr lang="en-US" sz="2400" dirty="0" err="1">
                <a:latin typeface="Times New Roman" panose="02020603050405020304" pitchFamily="18" charset="0"/>
                <a:cs typeface="Times New Roman" panose="02020603050405020304" pitchFamily="18" charset="0"/>
              </a:rPr>
              <a:t>i,j</a:t>
            </a:r>
            <a:r>
              <a:rPr lang="en-US" sz="2400" dirty="0">
                <a:latin typeface="Times New Roman" panose="02020603050405020304" pitchFamily="18" charset="0"/>
                <a:cs typeface="Times New Roman" panose="02020603050405020304" pitchFamily="18" charset="0"/>
              </a:rPr>
              <a:t>) with the corresponding image element I(</a:t>
            </a:r>
            <a:r>
              <a:rPr lang="en-US" sz="2400" dirty="0" err="1">
                <a:latin typeface="Times New Roman" panose="02020603050405020304" pitchFamily="18" charset="0"/>
                <a:cs typeface="Times New Roman" panose="02020603050405020304" pitchFamily="18" charset="0"/>
              </a:rPr>
              <a:t>u+i,v+j</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Average all result from the previous step and it is the result for the current location I(</a:t>
            </a:r>
            <a:r>
              <a:rPr lang="en-US" sz="2400" dirty="0" err="1">
                <a:latin typeface="Times New Roman" panose="02020603050405020304" pitchFamily="18" charset="0"/>
                <a:cs typeface="Times New Roman" panose="02020603050405020304" pitchFamily="18" charset="0"/>
              </a:rPr>
              <a:t>u,v</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All steps can be described as equation </a:t>
            </a:r>
            <a:r>
              <a:rPr lang="en-US" sz="2400" dirty="0" smtClean="0">
                <a:latin typeface="Times New Roman" panose="02020603050405020304" pitchFamily="18" charset="0"/>
                <a:cs typeface="Times New Roman" panose="02020603050405020304" pitchFamily="18" charset="0"/>
              </a:rPr>
              <a:t>below</a:t>
            </a:r>
          </a:p>
          <a:p>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219672" y="4413328"/>
            <a:ext cx="7905750" cy="1381125"/>
          </a:xfrm>
          <a:prstGeom prst="rect">
            <a:avLst/>
          </a:prstGeom>
        </p:spPr>
      </p:pic>
    </p:spTree>
    <p:extLst>
      <p:ext uri="{BB962C8B-B14F-4D97-AF65-F5344CB8AC3E}">
        <p14:creationId xmlns="" xmlns:p14="http://schemas.microsoft.com/office/powerpoint/2010/main" val="3821870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958" y="722014"/>
            <a:ext cx="10972800" cy="4525433"/>
          </a:xfrm>
        </p:spPr>
        <p:txBody>
          <a:bodyPr/>
          <a:lstStyle/>
          <a:p>
            <a:pPr marL="0" indent="0" algn="just">
              <a:buNone/>
            </a:pPr>
            <a:r>
              <a:rPr lang="en-US" sz="2400" b="1" dirty="0">
                <a:latin typeface="Times New Roman" panose="02020603050405020304" pitchFamily="18" charset="0"/>
                <a:cs typeface="Times New Roman" panose="02020603050405020304" pitchFamily="18" charset="0"/>
              </a:rPr>
              <a:t>Type of linear filter</a:t>
            </a:r>
            <a:endParaRPr lang="en-US" sz="2400" dirty="0">
              <a:latin typeface="Times New Roman" panose="02020603050405020304" pitchFamily="18" charset="0"/>
              <a:cs typeface="Times New Roman" panose="02020603050405020304" pitchFamily="18" charset="0"/>
            </a:endParaRPr>
          </a:p>
          <a:p>
            <a:pPr algn="just"/>
            <a:r>
              <a:rPr lang="en-US" sz="2400" b="1" i="1" dirty="0">
                <a:latin typeface="Times New Roman" panose="02020603050405020304" pitchFamily="18" charset="0"/>
                <a:cs typeface="Times New Roman" panose="02020603050405020304" pitchFamily="18" charset="0"/>
              </a:rPr>
              <a:t>Smoothing Filter</a:t>
            </a:r>
            <a:r>
              <a:rPr lang="en-US" sz="2400" dirty="0">
                <a:latin typeface="Times New Roman" panose="02020603050405020304" pitchFamily="18" charset="0"/>
                <a:cs typeface="Times New Roman" panose="02020603050405020304" pitchFamily="18" charset="0"/>
              </a:rPr>
              <a:t> (This filter has only positive integer.)</a:t>
            </a:r>
          </a:p>
          <a:p>
            <a:pPr algn="just"/>
            <a:r>
              <a:rPr lang="en-US" sz="2400" b="1" i="1" dirty="0">
                <a:latin typeface="Times New Roman" panose="02020603050405020304" pitchFamily="18" charset="0"/>
                <a:cs typeface="Times New Roman" panose="02020603050405020304" pitchFamily="18" charset="0"/>
              </a:rPr>
              <a:t>Box filter.</a:t>
            </a:r>
            <a:r>
              <a:rPr lang="en-US" sz="2400" dirty="0">
                <a:latin typeface="Times New Roman" panose="02020603050405020304" pitchFamily="18" charset="0"/>
                <a:cs typeface="Times New Roman" panose="02020603050405020304" pitchFamily="18" charset="0"/>
              </a:rPr>
              <a:t> All members of this filter are the same.</a:t>
            </a:r>
          </a:p>
          <a:p>
            <a:pPr algn="just"/>
            <a:r>
              <a:rPr lang="en-US" sz="2400" b="1" i="1" dirty="0">
                <a:latin typeface="Times New Roman" panose="02020603050405020304" pitchFamily="18" charset="0"/>
                <a:cs typeface="Times New Roman" panose="02020603050405020304" pitchFamily="18" charset="0"/>
              </a:rPr>
              <a:t>Gaussian filter.</a:t>
            </a:r>
            <a:r>
              <a:rPr lang="en-US" sz="2400" dirty="0">
                <a:latin typeface="Times New Roman" panose="02020603050405020304" pitchFamily="18" charset="0"/>
                <a:cs typeface="Times New Roman" panose="02020603050405020304" pitchFamily="18" charset="0"/>
              </a:rPr>
              <a:t> The weight of filter member depend on the location of the member. The center of the filter receive the maximum weigh and it decreases with distance from the center</a:t>
            </a:r>
            <a:r>
              <a:rPr lang="en-US" sz="2400" dirty="0" smtClean="0">
                <a:latin typeface="Times New Roman" panose="02020603050405020304" pitchFamily="18" charset="0"/>
                <a:cs typeface="Times New Roman" panose="02020603050405020304" pitchFamily="18" charset="0"/>
              </a:rPr>
              <a:t>.</a:t>
            </a:r>
          </a:p>
          <a:p>
            <a:pPr marL="0" indent="0">
              <a:buNone/>
            </a:pPr>
            <a:r>
              <a:rPr lang="en-US" sz="2400" b="1" dirty="0" smtClean="0"/>
              <a:t>2</a:t>
            </a:r>
            <a:r>
              <a:rPr lang="en-US" sz="2400" b="1" dirty="0"/>
              <a:t>. Different Filter</a:t>
            </a:r>
            <a:endParaRPr lang="en-US" sz="2400" dirty="0"/>
          </a:p>
          <a:p>
            <a:r>
              <a:rPr lang="en-US" sz="2400" b="1" i="1" dirty="0"/>
              <a:t>Laplace or Mexican hat filter.</a:t>
            </a:r>
            <a:r>
              <a:rPr lang="en-US" sz="2400" dirty="0"/>
              <a:t> Some members of this filter are negative filter and it can calculate by summation of positive member and negative member.</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6356286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75411" y="975511"/>
            <a:ext cx="6304560" cy="4525963"/>
          </a:xfrm>
          <a:prstGeom prst="rect">
            <a:avLst/>
          </a:prstGeom>
        </p:spPr>
      </p:pic>
    </p:spTree>
    <p:extLst>
      <p:ext uri="{BB962C8B-B14F-4D97-AF65-F5344CB8AC3E}">
        <p14:creationId xmlns="" xmlns:p14="http://schemas.microsoft.com/office/powerpoint/2010/main" val="2475308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066" y="495678"/>
            <a:ext cx="10972800" cy="5751213"/>
          </a:xfrm>
        </p:spPr>
        <p:txBody>
          <a:bodyPr/>
          <a:lstStyle/>
          <a:p>
            <a:pPr marL="0" indent="0" algn="just">
              <a:buNone/>
            </a:pPr>
            <a:r>
              <a:rPr lang="en-US" sz="2400" b="1" dirty="0">
                <a:latin typeface="Times New Roman" panose="02020603050405020304" pitchFamily="18" charset="0"/>
                <a:cs typeface="Times New Roman" panose="02020603050405020304" pitchFamily="18" charset="0"/>
              </a:rPr>
              <a:t>Properties of Linear Filter</a:t>
            </a:r>
          </a:p>
          <a:p>
            <a:pPr algn="just"/>
            <a:r>
              <a:rPr lang="en-US" sz="2400" dirty="0">
                <a:latin typeface="Times New Roman" panose="02020603050405020304" pitchFamily="18" charset="0"/>
                <a:cs typeface="Times New Roman" panose="02020603050405020304" pitchFamily="18" charset="0"/>
              </a:rPr>
              <a:t>First,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will introduce an operation which associate with linear filter. This operation is call</a:t>
            </a:r>
            <a:r>
              <a:rPr lang="en-US" sz="2400" b="1" i="1" dirty="0">
                <a:latin typeface="Times New Roman" panose="02020603050405020304" pitchFamily="18" charset="0"/>
                <a:cs typeface="Times New Roman" panose="02020603050405020304" pitchFamily="18" charset="0"/>
              </a:rPr>
              <a:t> “Linear Convolution”. </a:t>
            </a:r>
            <a:endParaRPr lang="en-US" sz="2400" b="1" i="1"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two-dimensional function I and H, the convolution operation is defined as the </a:t>
            </a:r>
            <a:r>
              <a:rPr lang="en-US" sz="2400" dirty="0" smtClean="0">
                <a:latin typeface="Times New Roman" panose="02020603050405020304" pitchFamily="18" charset="0"/>
                <a:cs typeface="Times New Roman" panose="02020603050405020304" pitchFamily="18" charset="0"/>
              </a:rPr>
              <a:t>equation</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where </a:t>
            </a:r>
            <a:r>
              <a:rPr lang="en-US" sz="2400" dirty="0">
                <a:latin typeface="Times New Roman" panose="02020603050405020304" pitchFamily="18" charset="0"/>
                <a:cs typeface="Times New Roman" panose="02020603050405020304" pitchFamily="18" charset="0"/>
              </a:rPr>
              <a:t>* is the convolution operation.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Look </a:t>
            </a:r>
            <a:r>
              <a:rPr lang="en-US" sz="2400" dirty="0">
                <a:latin typeface="Times New Roman" panose="02020603050405020304" pitchFamily="18" charset="0"/>
                <a:cs typeface="Times New Roman" panose="02020603050405020304" pitchFamily="18" charset="0"/>
              </a:rPr>
              <a:t>at the equation you will see that this operation provide the similar result with the linear filter with the filter function which reflect in both horizontal and vertical axis. The convolution matrix H can be called </a:t>
            </a:r>
            <a:r>
              <a:rPr lang="en-US" sz="2400" b="1" i="1" dirty="0">
                <a:latin typeface="Times New Roman" panose="02020603050405020304" pitchFamily="18" charset="0"/>
                <a:cs typeface="Times New Roman" panose="02020603050405020304" pitchFamily="18" charset="0"/>
              </a:rPr>
              <a:t>kernel</a:t>
            </a:r>
            <a:r>
              <a:rPr lang="en-US" sz="2400" dirty="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604396" y="2866895"/>
            <a:ext cx="5330558" cy="1781823"/>
          </a:xfrm>
          <a:prstGeom prst="rect">
            <a:avLst/>
          </a:prstGeom>
        </p:spPr>
      </p:pic>
    </p:spTree>
    <p:extLst>
      <p:ext uri="{BB962C8B-B14F-4D97-AF65-F5344CB8AC3E}">
        <p14:creationId xmlns="" xmlns:p14="http://schemas.microsoft.com/office/powerpoint/2010/main" val="26232831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905" y="414197"/>
            <a:ext cx="10972800" cy="4525433"/>
          </a:xfrm>
        </p:spPr>
        <p:txBody>
          <a:bodyPr/>
          <a:lstStyle/>
          <a:p>
            <a:pPr marL="0" indent="0">
              <a:buNone/>
            </a:pPr>
            <a:r>
              <a:rPr lang="en-US" sz="2400" b="1" dirty="0">
                <a:latin typeface="Times New Roman" panose="02020603050405020304" pitchFamily="18" charset="0"/>
                <a:cs typeface="Times New Roman" panose="02020603050405020304" pitchFamily="18" charset="0"/>
              </a:rPr>
              <a:t>Properties of Linear Convolution</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Commutativity</a:t>
            </a:r>
          </a:p>
          <a:p>
            <a:r>
              <a:rPr lang="en-US" sz="2400" dirty="0">
                <a:latin typeface="Times New Roman" panose="02020603050405020304" pitchFamily="18" charset="0"/>
                <a:cs typeface="Times New Roman" panose="02020603050405020304" pitchFamily="18" charset="0"/>
              </a:rPr>
              <a:t>Linearity</a:t>
            </a:r>
          </a:p>
          <a:p>
            <a:r>
              <a:rPr lang="en-US" sz="2400" dirty="0">
                <a:latin typeface="Times New Roman" panose="02020603050405020304" pitchFamily="18" charset="0"/>
                <a:cs typeface="Times New Roman" panose="02020603050405020304" pitchFamily="18" charset="0"/>
              </a:rPr>
              <a:t>Associativity</a:t>
            </a:r>
          </a:p>
          <a:p>
            <a:r>
              <a:rPr lang="en-US" sz="2400" dirty="0">
                <a:latin typeface="Times New Roman" panose="02020603050405020304" pitchFamily="18" charset="0"/>
                <a:cs typeface="Times New Roman" panose="02020603050405020304" pitchFamily="18" charset="0"/>
              </a:rPr>
              <a:t>Seperability: the kernel H can be represented as the convolution of multiple kernels and can separated in a pair dimensional kernel x and y.</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586339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065" y="441357"/>
            <a:ext cx="10972800" cy="5805534"/>
          </a:xfrm>
        </p:spPr>
        <p:txBody>
          <a:bodyPr/>
          <a:lstStyle/>
          <a:p>
            <a:pPr marL="0" indent="0" algn="just">
              <a:buNone/>
            </a:pPr>
            <a:r>
              <a:rPr lang="en-US" sz="2400" b="1" dirty="0">
                <a:latin typeface="Times New Roman" panose="02020603050405020304" pitchFamily="18" charset="0"/>
                <a:cs typeface="Times New Roman" panose="02020603050405020304" pitchFamily="18" charset="0"/>
              </a:rPr>
              <a:t>Non-Linear Filters</a:t>
            </a:r>
          </a:p>
          <a:p>
            <a:pPr algn="just"/>
            <a:r>
              <a:rPr lang="en-US" sz="2400" dirty="0">
                <a:latin typeface="Times New Roman" panose="02020603050405020304" pitchFamily="18" charset="0"/>
                <a:cs typeface="Times New Roman" panose="02020603050405020304" pitchFamily="18" charset="0"/>
              </a:rPr>
              <a:t>Noise removing with smoothing filter (a linear filter) provide the result in burred of the image structure, line and edge. Non-Linear Filters were used to solve this problem and it works in non-linear manner</a:t>
            </a:r>
            <a:r>
              <a:rPr lang="en-US" sz="2400" dirty="0" smtClean="0">
                <a:latin typeface="Times New Roman" panose="02020603050405020304" pitchFamily="18" charset="0"/>
                <a:cs typeface="Times New Roman" panose="02020603050405020304" pitchFamily="18" charset="0"/>
              </a:rPr>
              <a:t>.</a:t>
            </a:r>
          </a:p>
          <a:p>
            <a:pPr marL="0" indent="0">
              <a:buNone/>
            </a:pPr>
            <a:r>
              <a:rPr lang="en-US" sz="2400" b="1" dirty="0">
                <a:latin typeface="Times New Roman" panose="02020603050405020304" pitchFamily="18" charset="0"/>
                <a:cs typeface="Times New Roman" panose="02020603050405020304" pitchFamily="18" charset="0"/>
              </a:rPr>
              <a:t>Type of non-linear filters</a:t>
            </a:r>
            <a:endParaRPr lang="en-US" sz="2400" dirty="0">
              <a:latin typeface="Times New Roman" panose="02020603050405020304" pitchFamily="18" charset="0"/>
              <a:cs typeface="Times New Roman" panose="02020603050405020304" pitchFamily="18" charset="0"/>
            </a:endParaRPr>
          </a:p>
          <a:p>
            <a:r>
              <a:rPr lang="en-US" sz="2400" b="1" i="1" dirty="0">
                <a:latin typeface="Times New Roman" panose="02020603050405020304" pitchFamily="18" charset="0"/>
                <a:cs typeface="Times New Roman" panose="02020603050405020304" pitchFamily="18" charset="0"/>
              </a:rPr>
              <a:t>Minimum and Maximum Filters:</a:t>
            </a:r>
            <a:r>
              <a:rPr lang="en-US" sz="2400" dirty="0">
                <a:latin typeface="Times New Roman" panose="02020603050405020304" pitchFamily="18" charset="0"/>
                <a:cs typeface="Times New Roman" panose="02020603050405020304" pitchFamily="18" charset="0"/>
              </a:rPr>
              <a:t> The minimum and maximum value in the moving region R of the original image is the result of the minimum and maximum filter respectively. These filter were defined </a:t>
            </a:r>
            <a:r>
              <a:rPr lang="en-US" sz="2400" dirty="0" smtClean="0">
                <a:latin typeface="Times New Roman" panose="02020603050405020304" pitchFamily="18" charset="0"/>
                <a:cs typeface="Times New Roman" panose="02020603050405020304" pitchFamily="18" charset="0"/>
              </a:rPr>
              <a:t>as</a:t>
            </a:r>
          </a:p>
          <a:p>
            <a:endParaRPr lang="en-US" sz="2400" dirty="0"/>
          </a:p>
          <a:p>
            <a:endParaRPr lang="en-US" sz="2400" dirty="0" smtClean="0"/>
          </a:p>
          <a:p>
            <a:endParaRPr lang="en-US" sz="2400" dirty="0"/>
          </a:p>
          <a:p>
            <a:pPr marL="0" indent="0">
              <a:buNone/>
            </a:pP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equation of minimum and maximum filter</a:t>
            </a:r>
          </a:p>
          <a:p>
            <a:pPr algn="just"/>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p:cNvPicPr>
            <a:picLocks noChangeAspect="1"/>
          </p:cNvPicPr>
          <p:nvPr/>
        </p:nvPicPr>
        <p:blipFill>
          <a:blip r:embed="rId2"/>
          <a:stretch>
            <a:fillRect/>
          </a:stretch>
        </p:blipFill>
        <p:spPr>
          <a:xfrm>
            <a:off x="2125867" y="3660429"/>
            <a:ext cx="7505700" cy="1257300"/>
          </a:xfrm>
          <a:prstGeom prst="rect">
            <a:avLst/>
          </a:prstGeom>
        </p:spPr>
      </p:pic>
    </p:spTree>
    <p:extLst>
      <p:ext uri="{BB962C8B-B14F-4D97-AF65-F5344CB8AC3E}">
        <p14:creationId xmlns="" xmlns:p14="http://schemas.microsoft.com/office/powerpoint/2010/main" val="12491118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43" y="495679"/>
            <a:ext cx="11205174" cy="4103481"/>
          </a:xfrm>
        </p:spPr>
        <p:txBody>
          <a:bodyPr/>
          <a:lstStyle/>
          <a:p>
            <a:pPr algn="just"/>
            <a:r>
              <a:rPr lang="en-US" sz="2400" b="1" i="1" dirty="0">
                <a:latin typeface="Times New Roman" panose="02020603050405020304" pitchFamily="18" charset="0"/>
                <a:cs typeface="Times New Roman" panose="02020603050405020304" pitchFamily="18" charset="0"/>
              </a:rPr>
              <a:t>Median Filter: </a:t>
            </a:r>
            <a:r>
              <a:rPr lang="en-US" sz="2400" dirty="0">
                <a:latin typeface="Times New Roman" panose="02020603050405020304" pitchFamily="18" charset="0"/>
                <a:cs typeface="Times New Roman" panose="02020603050405020304" pitchFamily="18" charset="0"/>
              </a:rPr>
              <a:t>The result was calculated in the same way as the minimum and maximum filter.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median of all value in moving region R is the result of the median filter.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And </a:t>
            </a:r>
            <a:r>
              <a:rPr lang="en-US" sz="2400" dirty="0">
                <a:latin typeface="Times New Roman" panose="02020603050405020304" pitchFamily="18" charset="0"/>
                <a:cs typeface="Times New Roman" panose="02020603050405020304" pitchFamily="18" charset="0"/>
              </a:rPr>
              <a:t>this filter typically use for remove salt and pepper noise in the image. This filter was defined as</a:t>
            </a:r>
          </a:p>
          <a:p>
            <a:pPr algn="just"/>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figure below show how the median filter work</a:t>
            </a:r>
          </a:p>
          <a:p>
            <a:pPr marL="0" indent="0" algn="just">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17666" y="2547419"/>
            <a:ext cx="7058025" cy="561975"/>
          </a:xfrm>
          <a:prstGeom prst="rect">
            <a:avLst/>
          </a:prstGeom>
        </p:spPr>
      </p:pic>
      <p:pic>
        <p:nvPicPr>
          <p:cNvPr id="5" name="Picture 4"/>
          <p:cNvPicPr>
            <a:picLocks noChangeAspect="1"/>
          </p:cNvPicPr>
          <p:nvPr/>
        </p:nvPicPr>
        <p:blipFill>
          <a:blip r:embed="rId3"/>
          <a:stretch>
            <a:fillRect/>
          </a:stretch>
        </p:blipFill>
        <p:spPr>
          <a:xfrm>
            <a:off x="2613435" y="3331674"/>
            <a:ext cx="7924800" cy="3209925"/>
          </a:xfrm>
          <a:prstGeom prst="rect">
            <a:avLst/>
          </a:prstGeom>
        </p:spPr>
      </p:pic>
    </p:spTree>
    <p:extLst>
      <p:ext uri="{BB962C8B-B14F-4D97-AF65-F5344CB8AC3E}">
        <p14:creationId xmlns="" xmlns:p14="http://schemas.microsoft.com/office/powerpoint/2010/main" val="31861363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45" y="423251"/>
            <a:ext cx="10972800" cy="1613780"/>
          </a:xfrm>
        </p:spPr>
        <p:txBody>
          <a:bodyPr/>
          <a:lstStyle/>
          <a:p>
            <a:pPr algn="just"/>
            <a:r>
              <a:rPr lang="en-US" sz="2400" b="1" i="1" dirty="0">
                <a:latin typeface="Times New Roman" panose="02020603050405020304" pitchFamily="18" charset="0"/>
                <a:cs typeface="Times New Roman" panose="02020603050405020304" pitchFamily="18" charset="0"/>
              </a:rPr>
              <a:t>Weight Median Filter: </a:t>
            </a:r>
            <a:r>
              <a:rPr lang="en-US" sz="2400" dirty="0">
                <a:latin typeface="Times New Roman" panose="02020603050405020304" pitchFamily="18" charset="0"/>
                <a:cs typeface="Times New Roman" panose="02020603050405020304" pitchFamily="18" charset="0"/>
              </a:rPr>
              <a:t>This similar to the median filter, The word “Weight” means extension of each member in the kernel according to weight matrix W.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position of the filter member near hot spot will obtain the higher weight than others.</a:t>
            </a:r>
          </a:p>
          <a:p>
            <a:endParaRPr lang="en-US" dirty="0"/>
          </a:p>
        </p:txBody>
      </p:sp>
      <p:pic>
        <p:nvPicPr>
          <p:cNvPr id="4" name="Picture 3"/>
          <p:cNvPicPr>
            <a:picLocks noChangeAspect="1"/>
          </p:cNvPicPr>
          <p:nvPr/>
        </p:nvPicPr>
        <p:blipFill>
          <a:blip r:embed="rId2"/>
          <a:stretch>
            <a:fillRect/>
          </a:stretch>
        </p:blipFill>
        <p:spPr>
          <a:xfrm>
            <a:off x="2311274" y="1911601"/>
            <a:ext cx="7696200" cy="4610100"/>
          </a:xfrm>
          <a:prstGeom prst="rect">
            <a:avLst/>
          </a:prstGeom>
        </p:spPr>
      </p:pic>
    </p:spTree>
    <p:extLst>
      <p:ext uri="{BB962C8B-B14F-4D97-AF65-F5344CB8AC3E}">
        <p14:creationId xmlns="" xmlns:p14="http://schemas.microsoft.com/office/powerpoint/2010/main" val="28882571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latin typeface="Times New Roman" panose="02020603050405020304" pitchFamily="18" charset="0"/>
                <a:cs typeface="Times New Roman" panose="02020603050405020304" pitchFamily="18" charset="0"/>
              </a:rPr>
              <a:t/>
            </a:r>
            <a:br>
              <a:rPr lang="en-US" sz="6000" dirty="0" smtClean="0">
                <a:latin typeface="Times New Roman" panose="02020603050405020304" pitchFamily="18" charset="0"/>
                <a:cs typeface="Times New Roman" panose="02020603050405020304" pitchFamily="18" charset="0"/>
              </a:rPr>
            </a:br>
            <a:r>
              <a:rPr lang="en-US" sz="4000" dirty="0" smtClean="0">
                <a:solidFill>
                  <a:srgbClr val="FF0000"/>
                </a:solidFill>
                <a:latin typeface="Times New Roman" panose="02020603050405020304" pitchFamily="18" charset="0"/>
                <a:cs typeface="Times New Roman" panose="02020603050405020304" pitchFamily="18" charset="0"/>
              </a:rPr>
              <a:t>What </a:t>
            </a:r>
            <a:r>
              <a:rPr lang="en-US" sz="4000" dirty="0">
                <a:solidFill>
                  <a:srgbClr val="FF0000"/>
                </a:solidFill>
                <a:latin typeface="Times New Roman" panose="02020603050405020304" pitchFamily="18" charset="0"/>
                <a:cs typeface="Times New Roman" panose="02020603050405020304" pitchFamily="18" charset="0"/>
              </a:rPr>
              <a:t>is Morphology?</a:t>
            </a:r>
            <a:r>
              <a:rPr lang="en-US" sz="6000" dirty="0">
                <a:latin typeface="Times New Roman" panose="02020603050405020304" pitchFamily="18" charset="0"/>
                <a:cs typeface="Times New Roman" panose="02020603050405020304" pitchFamily="18" charset="0"/>
              </a:rPr>
              <a:t/>
            </a:r>
            <a:br>
              <a:rPr lang="en-US" sz="6000"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Morphology</a:t>
            </a:r>
            <a:r>
              <a:rPr lang="en-US" sz="2400" dirty="0">
                <a:latin typeface="Times New Roman" panose="02020603050405020304" pitchFamily="18" charset="0"/>
                <a:cs typeface="Times New Roman" panose="02020603050405020304" pitchFamily="18" charset="0"/>
              </a:rPr>
              <a:t> is a broad set of image processing operations that process images based on shapes</a:t>
            </a:r>
            <a:r>
              <a:rPr lang="en-US" sz="2400" dirty="0" smtClean="0">
                <a:latin typeface="Times New Roman" panose="02020603050405020304" pitchFamily="18" charset="0"/>
                <a:cs typeface="Times New Roman" panose="02020603050405020304" pitchFamily="18" charset="0"/>
              </a:rPr>
              <a:t>.</a:t>
            </a:r>
          </a:p>
          <a:p>
            <a:pPr algn="just">
              <a:lnSpc>
                <a:spcPct val="150000"/>
              </a:lnSpc>
            </a:pPr>
            <a:r>
              <a:rPr lang="en-US" sz="2400" dirty="0" smtClean="0">
                <a:latin typeface="Times New Roman" panose="02020603050405020304" pitchFamily="18" charset="0"/>
                <a:cs typeface="Times New Roman" panose="02020603050405020304" pitchFamily="18" charset="0"/>
              </a:rPr>
              <a:t>Morphological </a:t>
            </a:r>
            <a:r>
              <a:rPr lang="en-US" sz="2400" dirty="0">
                <a:latin typeface="Times New Roman" panose="02020603050405020304" pitchFamily="18" charset="0"/>
                <a:cs typeface="Times New Roman" panose="02020603050405020304" pitchFamily="18" charset="0"/>
              </a:rPr>
              <a:t>operations apply a structuring element to an input image, creating an output image of the same size</a:t>
            </a:r>
            <a:r>
              <a:rPr lang="en-US" sz="2400" dirty="0" smtClean="0">
                <a:latin typeface="Times New Roman" panose="02020603050405020304" pitchFamily="18" charset="0"/>
                <a:cs typeface="Times New Roman" panose="02020603050405020304" pitchFamily="18" charset="0"/>
              </a:rPr>
              <a:t>.</a:t>
            </a:r>
          </a:p>
          <a:p>
            <a:pPr algn="just">
              <a:lnSpc>
                <a:spcPct val="150000"/>
              </a:lnSpc>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a morphological operation, the value of each pixel in the output image is based on a comparison of the corresponding pixel in the input image with its neighbors.</a:t>
            </a:r>
          </a:p>
        </p:txBody>
      </p:sp>
    </p:spTree>
    <p:extLst>
      <p:ext uri="{BB962C8B-B14F-4D97-AF65-F5344CB8AC3E}">
        <p14:creationId xmlns="" xmlns:p14="http://schemas.microsoft.com/office/powerpoint/2010/main" val="13906164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118" y="568106"/>
            <a:ext cx="10972800" cy="5733106"/>
          </a:xfrm>
        </p:spPr>
        <p:txBody>
          <a:bodyPr/>
          <a:lstStyle/>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By </a:t>
            </a:r>
            <a:r>
              <a:rPr lang="en-US" sz="2400" dirty="0">
                <a:latin typeface="Times New Roman" panose="02020603050405020304" pitchFamily="18" charset="0"/>
                <a:cs typeface="Times New Roman" panose="02020603050405020304" pitchFamily="18" charset="0"/>
              </a:rPr>
              <a:t>choosing the size and shape of the neighborhood, we can construct a morphological operation that is sensitive to specific shapes in the input image</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Morphological </a:t>
            </a:r>
            <a:r>
              <a:rPr lang="en-US" sz="2400" b="1" dirty="0" smtClean="0">
                <a:latin typeface="Times New Roman" panose="02020603050405020304" pitchFamily="18" charset="0"/>
                <a:cs typeface="Times New Roman" panose="02020603050405020304" pitchFamily="18" charset="0"/>
              </a:rPr>
              <a:t>Processing</a:t>
            </a:r>
          </a:p>
          <a:p>
            <a:pPr marL="0" indent="0" algn="just">
              <a:buNone/>
            </a:pP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They are useful for extracting image components that are useful in representing and describing region shapes</a:t>
            </a:r>
          </a:p>
          <a:p>
            <a:pPr marL="0" indent="0" algn="just">
              <a:buNone/>
            </a:pPr>
            <a:endParaRPr lang="en-US" sz="2400" b="1" dirty="0" smtClean="0"/>
          </a:p>
          <a:p>
            <a:pPr marL="0" indent="0" algn="just">
              <a:buNone/>
            </a:pPr>
            <a:r>
              <a:rPr lang="en-US" sz="2400" b="1" dirty="0" smtClean="0">
                <a:latin typeface="Times New Roman" panose="02020603050405020304" pitchFamily="18" charset="0"/>
                <a:cs typeface="Times New Roman" panose="02020603050405020304" pitchFamily="18" charset="0"/>
              </a:rPr>
              <a:t>Morphological Operations</a:t>
            </a:r>
          </a:p>
          <a:p>
            <a:pPr marL="0" indent="0" algn="just">
              <a:buNone/>
            </a:pPr>
            <a:r>
              <a:rPr lang="en-US" sz="2400" dirty="0" smtClean="0">
                <a:latin typeface="Times New Roman" panose="02020603050405020304" pitchFamily="18" charset="0"/>
                <a:cs typeface="Times New Roman" panose="02020603050405020304" pitchFamily="18" charset="0"/>
              </a:rPr>
              <a:t>Opening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Closing</a:t>
            </a:r>
          </a:p>
          <a:p>
            <a:pPr marL="0" indent="0" algn="just">
              <a:buNone/>
            </a:pPr>
            <a:r>
              <a:rPr lang="en-US" sz="2400" dirty="0" smtClean="0">
                <a:latin typeface="Times New Roman" panose="02020603050405020304" pitchFamily="18" charset="0"/>
                <a:cs typeface="Times New Roman" panose="02020603050405020304" pitchFamily="18" charset="0"/>
              </a:rPr>
              <a:t>Dilation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erosion</a:t>
            </a:r>
          </a:p>
          <a:p>
            <a:pPr marL="0" indent="0" algn="just">
              <a:buNone/>
            </a:pPr>
            <a:r>
              <a:rPr lang="en-US" sz="2400" dirty="0" smtClean="0">
                <a:latin typeface="Times New Roman" panose="02020603050405020304" pitchFamily="18" charset="0"/>
                <a:cs typeface="Times New Roman" panose="02020603050405020304" pitchFamily="18" charset="0"/>
              </a:rPr>
              <a:t>Gradient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683874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88887"/>
            <a:ext cx="10972800" cy="5636747"/>
          </a:xfrm>
        </p:spPr>
        <p:txBody>
          <a:bodyPr/>
          <a:lstStyle/>
          <a:p>
            <a:pPr marL="0" indent="0">
              <a:buNone/>
            </a:pPr>
            <a:r>
              <a:rPr lang="en-US" sz="2400" dirty="0"/>
              <a:t>Another way of dealing </a:t>
            </a:r>
            <a:r>
              <a:rPr lang="en-US" sz="2400" dirty="0" smtClean="0"/>
              <a:t>images-</a:t>
            </a:r>
            <a:r>
              <a:rPr lang="en-US" sz="2400" dirty="0"/>
              <a:t>known as convolution. </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1053880" y="1053597"/>
            <a:ext cx="8724900" cy="5219700"/>
          </a:xfrm>
          <a:prstGeom prst="rect">
            <a:avLst/>
          </a:prstGeom>
        </p:spPr>
      </p:pic>
    </p:spTree>
    <p:extLst>
      <p:ext uri="{BB962C8B-B14F-4D97-AF65-F5344CB8AC3E}">
        <p14:creationId xmlns="" xmlns:p14="http://schemas.microsoft.com/office/powerpoint/2010/main" val="9141107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buNone/>
            </a:pPr>
            <a:r>
              <a:rPr lang="en-US" sz="2400" b="1" dirty="0">
                <a:latin typeface="Times New Roman" panose="02020603050405020304" pitchFamily="18" charset="0"/>
                <a:cs typeface="Times New Roman" panose="02020603050405020304" pitchFamily="18" charset="0"/>
              </a:rPr>
              <a:t>Types of Morphological operations:</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a:t>
            </a:r>
          </a:p>
          <a:p>
            <a:pPr algn="just"/>
            <a:r>
              <a:rPr lang="en-US" sz="2400" b="1" dirty="0">
                <a:latin typeface="Times New Roman" panose="02020603050405020304" pitchFamily="18" charset="0"/>
                <a:cs typeface="Times New Roman" panose="02020603050405020304" pitchFamily="18" charset="0"/>
              </a:rPr>
              <a:t>Dilation:</a:t>
            </a:r>
            <a:r>
              <a:rPr lang="en-US" sz="2400" dirty="0">
                <a:latin typeface="Times New Roman" panose="02020603050405020304" pitchFamily="18" charset="0"/>
                <a:cs typeface="Times New Roman" panose="02020603050405020304" pitchFamily="18" charset="0"/>
              </a:rPr>
              <a:t> Dilation adds pixels on the object boundaries.</a:t>
            </a:r>
          </a:p>
          <a:p>
            <a:pPr algn="just"/>
            <a:r>
              <a:rPr lang="en-US" sz="2400" b="1" dirty="0">
                <a:latin typeface="Times New Roman" panose="02020603050405020304" pitchFamily="18" charset="0"/>
                <a:cs typeface="Times New Roman" panose="02020603050405020304" pitchFamily="18" charset="0"/>
              </a:rPr>
              <a:t>Erosion:</a:t>
            </a:r>
            <a:r>
              <a:rPr lang="en-US" sz="2400" dirty="0">
                <a:latin typeface="Times New Roman" panose="02020603050405020304" pitchFamily="18" charset="0"/>
                <a:cs typeface="Times New Roman" panose="02020603050405020304" pitchFamily="18" charset="0"/>
              </a:rPr>
              <a:t> Erosion removes pixels on object boundaries.</a:t>
            </a:r>
          </a:p>
          <a:p>
            <a:pPr algn="just"/>
            <a:r>
              <a:rPr lang="en-US" sz="2400" b="1" dirty="0">
                <a:latin typeface="Times New Roman" panose="02020603050405020304" pitchFamily="18" charset="0"/>
                <a:cs typeface="Times New Roman" panose="02020603050405020304" pitchFamily="18" charset="0"/>
              </a:rPr>
              <a:t>Open:</a:t>
            </a:r>
            <a:r>
              <a:rPr lang="en-US" sz="2400" dirty="0">
                <a:latin typeface="Times New Roman" panose="02020603050405020304" pitchFamily="18" charset="0"/>
                <a:cs typeface="Times New Roman" panose="02020603050405020304" pitchFamily="18" charset="0"/>
              </a:rPr>
              <a:t> The opening operation erodes an image and then dilates the eroded image, using the same structuring element for both operations.</a:t>
            </a:r>
          </a:p>
          <a:p>
            <a:pPr algn="just"/>
            <a:r>
              <a:rPr lang="en-US" sz="2400" b="1" dirty="0">
                <a:latin typeface="Times New Roman" panose="02020603050405020304" pitchFamily="18" charset="0"/>
                <a:cs typeface="Times New Roman" panose="02020603050405020304" pitchFamily="18" charset="0"/>
              </a:rPr>
              <a:t>Close:</a:t>
            </a:r>
            <a:r>
              <a:rPr lang="en-US" sz="2400" dirty="0">
                <a:latin typeface="Times New Roman" panose="02020603050405020304" pitchFamily="18" charset="0"/>
                <a:cs typeface="Times New Roman" panose="02020603050405020304" pitchFamily="18" charset="0"/>
              </a:rPr>
              <a:t> The closing operation dilates an image and then erodes the dilated image, using the same structuring element for both operations.</a:t>
            </a:r>
          </a:p>
          <a:p>
            <a:pPr algn="just"/>
            <a:endParaRPr lang="en-US" sz="2400" dirty="0"/>
          </a:p>
        </p:txBody>
      </p:sp>
    </p:spTree>
    <p:extLst>
      <p:ext uri="{BB962C8B-B14F-4D97-AF65-F5344CB8AC3E}">
        <p14:creationId xmlns="" xmlns:p14="http://schemas.microsoft.com/office/powerpoint/2010/main" val="41674159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95057" y="425083"/>
            <a:ext cx="7725105" cy="5419298"/>
          </a:xfrm>
          <a:prstGeom prst="rect">
            <a:avLst/>
          </a:prstGeom>
        </p:spPr>
      </p:pic>
    </p:spTree>
    <p:extLst>
      <p:ext uri="{BB962C8B-B14F-4D97-AF65-F5344CB8AC3E}">
        <p14:creationId xmlns="" xmlns:p14="http://schemas.microsoft.com/office/powerpoint/2010/main" val="22250851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37218" y="878186"/>
            <a:ext cx="8893940" cy="5247977"/>
          </a:xfrm>
          <a:prstGeom prst="rect">
            <a:avLst/>
          </a:prstGeom>
        </p:spPr>
      </p:pic>
    </p:spTree>
    <p:extLst>
      <p:ext uri="{BB962C8B-B14F-4D97-AF65-F5344CB8AC3E}">
        <p14:creationId xmlns="" xmlns:p14="http://schemas.microsoft.com/office/powerpoint/2010/main" val="7654233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04523" y="766536"/>
            <a:ext cx="8639172" cy="5359627"/>
          </a:xfrm>
          <a:prstGeom prst="rect">
            <a:avLst/>
          </a:prstGeom>
        </p:spPr>
      </p:pic>
    </p:spTree>
    <p:extLst>
      <p:ext uri="{BB962C8B-B14F-4D97-AF65-F5344CB8AC3E}">
        <p14:creationId xmlns="" xmlns:p14="http://schemas.microsoft.com/office/powerpoint/2010/main" val="17239203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81013" y="1600200"/>
            <a:ext cx="6829974" cy="4525963"/>
          </a:xfrm>
          <a:prstGeom prst="rect">
            <a:avLst/>
          </a:prstGeom>
        </p:spPr>
      </p:pic>
    </p:spTree>
    <p:extLst>
      <p:ext uri="{BB962C8B-B14F-4D97-AF65-F5344CB8AC3E}">
        <p14:creationId xmlns="" xmlns:p14="http://schemas.microsoft.com/office/powerpoint/2010/main" val="38268688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07365" y="1600200"/>
            <a:ext cx="6977269" cy="4525963"/>
          </a:xfrm>
          <a:prstGeom prst="rect">
            <a:avLst/>
          </a:prstGeom>
        </p:spPr>
      </p:pic>
    </p:spTree>
    <p:extLst>
      <p:ext uri="{BB962C8B-B14F-4D97-AF65-F5344CB8AC3E}">
        <p14:creationId xmlns="" xmlns:p14="http://schemas.microsoft.com/office/powerpoint/2010/main" val="10921472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41541" y="1600200"/>
            <a:ext cx="6308918" cy="4525963"/>
          </a:xfrm>
          <a:prstGeom prst="rect">
            <a:avLst/>
          </a:prstGeom>
        </p:spPr>
      </p:pic>
    </p:spTree>
    <p:extLst>
      <p:ext uri="{BB962C8B-B14F-4D97-AF65-F5344CB8AC3E}">
        <p14:creationId xmlns="" xmlns:p14="http://schemas.microsoft.com/office/powerpoint/2010/main" val="39508128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76159" y="1600200"/>
            <a:ext cx="7039681" cy="4525963"/>
          </a:xfrm>
          <a:prstGeom prst="rect">
            <a:avLst/>
          </a:prstGeom>
        </p:spPr>
      </p:pic>
    </p:spTree>
    <p:extLst>
      <p:ext uri="{BB962C8B-B14F-4D97-AF65-F5344CB8AC3E}">
        <p14:creationId xmlns="" xmlns:p14="http://schemas.microsoft.com/office/powerpoint/2010/main" val="22243692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79667" y="1600200"/>
            <a:ext cx="7432666" cy="4525963"/>
          </a:xfrm>
          <a:prstGeom prst="rect">
            <a:avLst/>
          </a:prstGeom>
        </p:spPr>
      </p:pic>
    </p:spTree>
    <p:extLst>
      <p:ext uri="{BB962C8B-B14F-4D97-AF65-F5344CB8AC3E}">
        <p14:creationId xmlns="" xmlns:p14="http://schemas.microsoft.com/office/powerpoint/2010/main" val="7016563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85878" y="1600200"/>
            <a:ext cx="7020243" cy="4525963"/>
          </a:xfrm>
          <a:prstGeom prst="rect">
            <a:avLst/>
          </a:prstGeom>
        </p:spPr>
      </p:pic>
    </p:spTree>
    <p:extLst>
      <p:ext uri="{BB962C8B-B14F-4D97-AF65-F5344CB8AC3E}">
        <p14:creationId xmlns="" xmlns:p14="http://schemas.microsoft.com/office/powerpoint/2010/main" val="787751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512484"/>
          </a:xfrm>
        </p:spPr>
        <p:txBody>
          <a:bodyPr/>
          <a:lstStyle/>
          <a:p>
            <a:r>
              <a:rPr lang="en-US" dirty="0" smtClean="0"/>
              <a:t/>
            </a:r>
            <a:br>
              <a:rPr lang="en-US" dirty="0" smtClean="0"/>
            </a:br>
            <a:r>
              <a:rPr lang="en-US" sz="4000" b="1" dirty="0" smtClean="0">
                <a:solidFill>
                  <a:srgbClr val="FF0000"/>
                </a:solidFill>
                <a:latin typeface="Times New Roman" panose="02020603050405020304" pitchFamily="18" charset="0"/>
                <a:cs typeface="Times New Roman" panose="02020603050405020304" pitchFamily="18" charset="0"/>
              </a:rPr>
              <a:t>What </a:t>
            </a:r>
            <a:r>
              <a:rPr lang="en-US" sz="4000" b="1" dirty="0">
                <a:solidFill>
                  <a:srgbClr val="FF0000"/>
                </a:solidFill>
                <a:latin typeface="Times New Roman" panose="02020603050405020304" pitchFamily="18" charset="0"/>
                <a:cs typeface="Times New Roman" panose="02020603050405020304" pitchFamily="18" charset="0"/>
              </a:rPr>
              <a:t>is mask?</a:t>
            </a:r>
            <a:br>
              <a:rPr lang="en-US" sz="4000" b="1" dirty="0">
                <a:solidFill>
                  <a:srgbClr val="FF0000"/>
                </a:solidFill>
                <a:latin typeface="Times New Roman" panose="02020603050405020304" pitchFamily="18" charset="0"/>
                <a:cs typeface="Times New Roman" panose="02020603050405020304" pitchFamily="18" charset="0"/>
              </a:rPr>
            </a:b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4154" y="995881"/>
            <a:ext cx="11144816" cy="5129753"/>
          </a:xfrm>
        </p:spPr>
        <p:txBody>
          <a:bodyPr/>
          <a:lstStyle/>
          <a:p>
            <a:pPr algn="just"/>
            <a:r>
              <a:rPr lang="en-US" sz="2400" dirty="0" smtClean="0">
                <a:latin typeface="Times New Roman" panose="02020603050405020304" pitchFamily="18" charset="0"/>
                <a:cs typeface="Times New Roman" panose="02020603050405020304" pitchFamily="18" charset="0"/>
              </a:rPr>
              <a:t>Mask </a:t>
            </a:r>
            <a:r>
              <a:rPr lang="en-US" sz="2400" dirty="0">
                <a:latin typeface="Times New Roman" panose="02020603050405020304" pitchFamily="18" charset="0"/>
                <a:cs typeface="Times New Roman" panose="02020603050405020304" pitchFamily="18" charset="0"/>
              </a:rPr>
              <a:t>is also a signal. It can be represented by a two dimensional matrix. The mask is usually of the order of 1x1, 3x3, 5x5, 7x7 .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mask should always be in odd number, because other wise you cannot find the mid of the mask. </a:t>
            </a: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How to perform convolution?</a:t>
            </a:r>
          </a:p>
          <a:p>
            <a:pPr>
              <a:buNone/>
            </a:pPr>
            <a:r>
              <a:rPr lang="en-US" sz="2400" dirty="0">
                <a:latin typeface="Times New Roman" panose="02020603050405020304" pitchFamily="18" charset="0"/>
                <a:cs typeface="Times New Roman" panose="02020603050405020304" pitchFamily="18" charset="0"/>
              </a:rPr>
              <a:t>In order to perform convolution on an image, following steps should be taken.</a:t>
            </a:r>
          </a:p>
          <a:p>
            <a:r>
              <a:rPr lang="en-US" sz="2400" dirty="0">
                <a:latin typeface="Times New Roman" panose="02020603050405020304" pitchFamily="18" charset="0"/>
                <a:cs typeface="Times New Roman" panose="02020603050405020304" pitchFamily="18" charset="0"/>
              </a:rPr>
              <a:t>Flip the mask (horizontally and vertically) only once</a:t>
            </a:r>
          </a:p>
          <a:p>
            <a:r>
              <a:rPr lang="en-US" sz="2400" dirty="0">
                <a:latin typeface="Times New Roman" panose="02020603050405020304" pitchFamily="18" charset="0"/>
                <a:cs typeface="Times New Roman" panose="02020603050405020304" pitchFamily="18" charset="0"/>
              </a:rPr>
              <a:t>Slide the mask onto the image.</a:t>
            </a:r>
          </a:p>
          <a:p>
            <a:r>
              <a:rPr lang="en-US" sz="2400" dirty="0">
                <a:latin typeface="Times New Roman" panose="02020603050405020304" pitchFamily="18" charset="0"/>
                <a:cs typeface="Times New Roman" panose="02020603050405020304" pitchFamily="18" charset="0"/>
              </a:rPr>
              <a:t>Multiply the corresponding elements and then add them</a:t>
            </a:r>
          </a:p>
          <a:p>
            <a:r>
              <a:rPr lang="en-US" sz="2400" dirty="0">
                <a:latin typeface="Times New Roman" panose="02020603050405020304" pitchFamily="18" charset="0"/>
                <a:cs typeface="Times New Roman" panose="02020603050405020304" pitchFamily="18" charset="0"/>
              </a:rPr>
              <a:t>Repeat this procedure until all values of the image has been calculated.</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5024759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7297" y="415980"/>
            <a:ext cx="9848850" cy="2838450"/>
          </a:xfrm>
          <a:prstGeom prst="rect">
            <a:avLst/>
          </a:prstGeom>
        </p:spPr>
      </p:pic>
      <p:pic>
        <p:nvPicPr>
          <p:cNvPr id="5" name="Picture 4"/>
          <p:cNvPicPr>
            <a:picLocks noChangeAspect="1"/>
          </p:cNvPicPr>
          <p:nvPr/>
        </p:nvPicPr>
        <p:blipFill>
          <a:blip r:embed="rId3"/>
          <a:stretch>
            <a:fillRect/>
          </a:stretch>
        </p:blipFill>
        <p:spPr>
          <a:xfrm>
            <a:off x="613065" y="3468420"/>
            <a:ext cx="3362325" cy="2038350"/>
          </a:xfrm>
          <a:prstGeom prst="rect">
            <a:avLst/>
          </a:prstGeom>
        </p:spPr>
      </p:pic>
      <p:pic>
        <p:nvPicPr>
          <p:cNvPr id="6" name="Picture 5"/>
          <p:cNvPicPr>
            <a:picLocks noChangeAspect="1"/>
          </p:cNvPicPr>
          <p:nvPr/>
        </p:nvPicPr>
        <p:blipFill>
          <a:blip r:embed="rId4"/>
          <a:stretch>
            <a:fillRect/>
          </a:stretch>
        </p:blipFill>
        <p:spPr>
          <a:xfrm>
            <a:off x="4428229" y="3468420"/>
            <a:ext cx="3552825" cy="2428875"/>
          </a:xfrm>
          <a:prstGeom prst="rect">
            <a:avLst/>
          </a:prstGeom>
        </p:spPr>
      </p:pic>
      <p:pic>
        <p:nvPicPr>
          <p:cNvPr id="7" name="Picture 6"/>
          <p:cNvPicPr>
            <a:picLocks noChangeAspect="1"/>
          </p:cNvPicPr>
          <p:nvPr/>
        </p:nvPicPr>
        <p:blipFill>
          <a:blip r:embed="rId5"/>
          <a:stretch>
            <a:fillRect/>
          </a:stretch>
        </p:blipFill>
        <p:spPr>
          <a:xfrm>
            <a:off x="8321549" y="3754170"/>
            <a:ext cx="2990850" cy="1466850"/>
          </a:xfrm>
          <a:prstGeom prst="rect">
            <a:avLst/>
          </a:prstGeom>
        </p:spPr>
      </p:pic>
    </p:spTree>
    <p:extLst>
      <p:ext uri="{BB962C8B-B14F-4D97-AF65-F5344CB8AC3E}">
        <p14:creationId xmlns="" xmlns:p14="http://schemas.microsoft.com/office/powerpoint/2010/main" val="13335211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47446" y="1600200"/>
            <a:ext cx="7097108" cy="4525963"/>
          </a:xfrm>
          <a:prstGeom prst="rect">
            <a:avLst/>
          </a:prstGeom>
        </p:spPr>
      </p:pic>
    </p:spTree>
    <p:extLst>
      <p:ext uri="{BB962C8B-B14F-4D97-AF65-F5344CB8AC3E}">
        <p14:creationId xmlns="" xmlns:p14="http://schemas.microsoft.com/office/powerpoint/2010/main" val="40749536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
            </a:r>
            <a:br>
              <a:rPr lang="en-US" dirty="0" smtClean="0"/>
            </a:br>
            <a:r>
              <a:rPr lang="en-US" dirty="0"/>
              <a:t/>
            </a:r>
            <a:br>
              <a:rPr lang="en-US" dirty="0"/>
            </a:br>
            <a:r>
              <a:rPr lang="en-US" dirty="0" smtClean="0"/>
              <a:t/>
            </a:r>
            <a:br>
              <a:rPr lang="en-US" dirty="0" smtClean="0"/>
            </a:br>
            <a:r>
              <a:rPr lang="en-US" dirty="0" smtClean="0"/>
              <a:t>Dilation</a:t>
            </a:r>
            <a:r>
              <a:rPr lang="en-US" dirty="0"/>
              <a:t/>
            </a:r>
            <a:br>
              <a:rPr lang="en-US" dirty="0"/>
            </a:br>
            <a:r>
              <a:rPr lang="en-US" dirty="0"/>
              <a:t/>
            </a:r>
            <a:br>
              <a:rPr lang="en-US" dirty="0"/>
            </a:br>
            <a:r>
              <a:rPr lang="en-US" dirty="0"/>
              <a:t> </a:t>
            </a:r>
            <a:br>
              <a:rPr lang="en-US" dirty="0"/>
            </a:b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1165637" y="1582093"/>
            <a:ext cx="8611345" cy="4525963"/>
          </a:xfrm>
          <a:prstGeom prst="rect">
            <a:avLst/>
          </a:prstGeom>
        </p:spPr>
      </p:pic>
    </p:spTree>
    <p:extLst>
      <p:ext uri="{BB962C8B-B14F-4D97-AF65-F5344CB8AC3E}">
        <p14:creationId xmlns="" xmlns:p14="http://schemas.microsoft.com/office/powerpoint/2010/main" val="26438773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0118" y="1600200"/>
            <a:ext cx="9211764" cy="4525963"/>
          </a:xfrm>
          <a:prstGeom prst="rect">
            <a:avLst/>
          </a:prstGeom>
        </p:spPr>
      </p:pic>
    </p:spTree>
    <p:extLst>
      <p:ext uri="{BB962C8B-B14F-4D97-AF65-F5344CB8AC3E}">
        <p14:creationId xmlns="" xmlns:p14="http://schemas.microsoft.com/office/powerpoint/2010/main" val="9164419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67263" y="1600200"/>
            <a:ext cx="7857474" cy="4525963"/>
          </a:xfrm>
          <a:prstGeom prst="rect">
            <a:avLst/>
          </a:prstGeom>
        </p:spPr>
      </p:pic>
    </p:spTree>
    <p:extLst>
      <p:ext uri="{BB962C8B-B14F-4D97-AF65-F5344CB8AC3E}">
        <p14:creationId xmlns="" xmlns:p14="http://schemas.microsoft.com/office/powerpoint/2010/main" val="39004935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57026" y="1600200"/>
            <a:ext cx="6277948" cy="4525963"/>
          </a:xfrm>
          <a:prstGeom prst="rect">
            <a:avLst/>
          </a:prstGeom>
        </p:spPr>
      </p:pic>
    </p:spTree>
    <p:extLst>
      <p:ext uri="{BB962C8B-B14F-4D97-AF65-F5344CB8AC3E}">
        <p14:creationId xmlns="" xmlns:p14="http://schemas.microsoft.com/office/powerpoint/2010/main" val="32760018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82172" y="1600200"/>
            <a:ext cx="7027655" cy="4525963"/>
          </a:xfrm>
          <a:prstGeom prst="rect">
            <a:avLst/>
          </a:prstGeom>
        </p:spPr>
      </p:pic>
    </p:spTree>
    <p:extLst>
      <p:ext uri="{BB962C8B-B14F-4D97-AF65-F5344CB8AC3E}">
        <p14:creationId xmlns="" xmlns:p14="http://schemas.microsoft.com/office/powerpoint/2010/main" val="24622571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66638" y="1600200"/>
            <a:ext cx="7058724" cy="4525963"/>
          </a:xfrm>
          <a:prstGeom prst="rect">
            <a:avLst/>
          </a:prstGeom>
        </p:spPr>
      </p:pic>
    </p:spTree>
    <p:extLst>
      <p:ext uri="{BB962C8B-B14F-4D97-AF65-F5344CB8AC3E}">
        <p14:creationId xmlns="" xmlns:p14="http://schemas.microsoft.com/office/powerpoint/2010/main" val="23738491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16784" y="1600200"/>
            <a:ext cx="8358431" cy="4525963"/>
          </a:xfrm>
          <a:prstGeom prst="rect">
            <a:avLst/>
          </a:prstGeom>
        </p:spPr>
      </p:pic>
    </p:spTree>
    <p:extLst>
      <p:ext uri="{BB962C8B-B14F-4D97-AF65-F5344CB8AC3E}">
        <p14:creationId xmlns="" xmlns:p14="http://schemas.microsoft.com/office/powerpoint/2010/main" val="36428112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sz="4000" b="1" dirty="0" smtClean="0">
                <a:solidFill>
                  <a:srgbClr val="FF0000"/>
                </a:solidFill>
              </a:rPr>
              <a:t>Distance </a:t>
            </a:r>
            <a:r>
              <a:rPr lang="en-US" sz="4000" b="1" dirty="0">
                <a:solidFill>
                  <a:srgbClr val="FF0000"/>
                </a:solidFill>
              </a:rPr>
              <a:t>Transform</a:t>
            </a:r>
            <a:br>
              <a:rPr lang="en-US" sz="4000" b="1" dirty="0">
                <a:solidFill>
                  <a:srgbClr val="FF0000"/>
                </a:solidFill>
              </a:rPr>
            </a:br>
            <a:endParaRPr lang="en-US" sz="4000" dirty="0">
              <a:solidFill>
                <a:srgbClr val="FF0000"/>
              </a:solidFill>
            </a:endParaRPr>
          </a:p>
        </p:txBody>
      </p:sp>
      <p:sp>
        <p:nvSpPr>
          <p:cNvPr id="3" name="Content Placeholder 2"/>
          <p:cNvSpPr>
            <a:spLocks noGrp="1"/>
          </p:cNvSpPr>
          <p:nvPr>
            <p:ph idx="1"/>
          </p:nvPr>
        </p:nvSpPr>
        <p:spPr>
          <a:xfrm>
            <a:off x="546226" y="1238062"/>
            <a:ext cx="10972800" cy="4525433"/>
          </a:xfrm>
        </p:spPr>
        <p:txBody>
          <a:bodyPr/>
          <a:lstStyle/>
          <a:p>
            <a:pPr algn="just"/>
            <a:r>
              <a:rPr lang="en-US" sz="2400" dirty="0">
                <a:latin typeface="Times New Roman" panose="02020603050405020304" pitchFamily="18" charset="0"/>
                <a:cs typeface="Times New Roman" panose="02020603050405020304" pitchFamily="18" charset="0"/>
              </a:rPr>
              <a:t>The distance transform is an operator normally only applied to binary images.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result of the transform is a </a:t>
            </a:r>
            <a:r>
              <a:rPr lang="en-US" sz="2400" dirty="0" err="1">
                <a:latin typeface="Times New Roman" panose="02020603050405020304" pitchFamily="18" charset="0"/>
                <a:cs typeface="Times New Roman" panose="02020603050405020304" pitchFamily="18" charset="0"/>
              </a:rPr>
              <a:t>graylevel</a:t>
            </a:r>
            <a:r>
              <a:rPr lang="en-US" sz="2400" dirty="0">
                <a:latin typeface="Times New Roman" panose="02020603050405020304" pitchFamily="18" charset="0"/>
                <a:cs typeface="Times New Roman" panose="02020603050405020304" pitchFamily="18" charset="0"/>
              </a:rPr>
              <a:t> image that looks similar to the input image, except that the </a:t>
            </a:r>
            <a:r>
              <a:rPr lang="en-US" sz="2400" dirty="0" err="1">
                <a:latin typeface="Times New Roman" panose="02020603050405020304" pitchFamily="18" charset="0"/>
                <a:cs typeface="Times New Roman" panose="02020603050405020304" pitchFamily="18" charset="0"/>
              </a:rPr>
              <a:t>graylevel</a:t>
            </a:r>
            <a:r>
              <a:rPr lang="en-US" sz="2400" dirty="0">
                <a:latin typeface="Times New Roman" panose="02020603050405020304" pitchFamily="18" charset="0"/>
                <a:cs typeface="Times New Roman" panose="02020603050405020304" pitchFamily="18" charset="0"/>
              </a:rPr>
              <a:t> intensities of points inside foreground regions are changed to show the distance to the closest boundary from each point.</a:t>
            </a:r>
          </a:p>
        </p:txBody>
      </p:sp>
      <p:pic>
        <p:nvPicPr>
          <p:cNvPr id="4" name="Picture 3"/>
          <p:cNvPicPr>
            <a:picLocks noChangeAspect="1"/>
          </p:cNvPicPr>
          <p:nvPr/>
        </p:nvPicPr>
        <p:blipFill>
          <a:blip r:embed="rId2"/>
          <a:stretch>
            <a:fillRect/>
          </a:stretch>
        </p:blipFill>
        <p:spPr>
          <a:xfrm>
            <a:off x="1091177" y="3087703"/>
            <a:ext cx="4867275" cy="3181350"/>
          </a:xfrm>
          <a:prstGeom prst="rect">
            <a:avLst/>
          </a:prstGeom>
        </p:spPr>
      </p:pic>
      <p:pic>
        <p:nvPicPr>
          <p:cNvPr id="5" name="Picture 4"/>
          <p:cNvPicPr>
            <a:picLocks noChangeAspect="1"/>
          </p:cNvPicPr>
          <p:nvPr/>
        </p:nvPicPr>
        <p:blipFill>
          <a:blip r:embed="rId3"/>
          <a:stretch>
            <a:fillRect/>
          </a:stretch>
        </p:blipFill>
        <p:spPr>
          <a:xfrm>
            <a:off x="8543359" y="3059128"/>
            <a:ext cx="2076450" cy="3238500"/>
          </a:xfrm>
          <a:prstGeom prst="rect">
            <a:avLst/>
          </a:prstGeom>
        </p:spPr>
      </p:pic>
    </p:spTree>
    <p:extLst>
      <p:ext uri="{BB962C8B-B14F-4D97-AF65-F5344CB8AC3E}">
        <p14:creationId xmlns="" xmlns:p14="http://schemas.microsoft.com/office/powerpoint/2010/main" val="3188421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31757" y="490413"/>
            <a:ext cx="6045170" cy="5783637"/>
          </a:xfrm>
          <a:prstGeom prst="rect">
            <a:avLst/>
          </a:prstGeom>
        </p:spPr>
      </p:pic>
    </p:spTree>
    <p:extLst>
      <p:ext uri="{BB962C8B-B14F-4D97-AF65-F5344CB8AC3E}">
        <p14:creationId xmlns="" xmlns:p14="http://schemas.microsoft.com/office/powerpoint/2010/main" val="29754935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FF0000"/>
                </a:solidFill>
              </a:rPr>
              <a:t>Connected Component</a:t>
            </a:r>
          </a:p>
        </p:txBody>
      </p:sp>
      <p:sp>
        <p:nvSpPr>
          <p:cNvPr id="3" name="Content Placeholder 2"/>
          <p:cNvSpPr>
            <a:spLocks noGrp="1"/>
          </p:cNvSpPr>
          <p:nvPr>
            <p:ph idx="1"/>
          </p:nvPr>
        </p:nvSpPr>
        <p:spPr>
          <a:xfrm>
            <a:off x="609600" y="1131683"/>
            <a:ext cx="10972800" cy="4695187"/>
          </a:xfrm>
        </p:spPr>
        <p:txBody>
          <a:bodyPr/>
          <a:lstStyle/>
          <a:p>
            <a:pPr algn="just"/>
            <a:r>
              <a:rPr lang="en-US" sz="2400" dirty="0">
                <a:latin typeface="Times New Roman" panose="02020603050405020304" pitchFamily="18" charset="0"/>
                <a:cs typeface="Times New Roman" panose="02020603050405020304" pitchFamily="18" charset="0"/>
              </a:rPr>
              <a:t>Once region boundaries have been detected, it is often useful to extract regions which are not separated by a boundary.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Any </a:t>
            </a:r>
            <a:r>
              <a:rPr lang="en-US" sz="2400" dirty="0">
                <a:latin typeface="Times New Roman" panose="02020603050405020304" pitchFamily="18" charset="0"/>
                <a:cs typeface="Times New Roman" panose="02020603050405020304" pitchFamily="18" charset="0"/>
              </a:rPr>
              <a:t>set of pixels which is not separated by a boundary is call connected.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Each </a:t>
            </a:r>
            <a:r>
              <a:rPr lang="en-US" sz="2400" dirty="0">
                <a:latin typeface="Times New Roman" panose="02020603050405020304" pitchFamily="18" charset="0"/>
                <a:cs typeface="Times New Roman" panose="02020603050405020304" pitchFamily="18" charset="0"/>
              </a:rPr>
              <a:t>maximal region of connected pixels is called a connected component.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set of connected components partition an image into segments.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Image </a:t>
            </a:r>
            <a:r>
              <a:rPr lang="en-US" sz="2400" dirty="0">
                <a:latin typeface="Times New Roman" panose="02020603050405020304" pitchFamily="18" charset="0"/>
                <a:cs typeface="Times New Roman" panose="02020603050405020304" pitchFamily="18" charset="0"/>
              </a:rPr>
              <a:t>segmentation is an useful operation in many image processing applications</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Connected components labeling scans an image and groups its </a:t>
            </a:r>
            <a:r>
              <a:rPr lang="en-US" sz="2400" dirty="0">
                <a:latin typeface="Times New Roman" panose="02020603050405020304" pitchFamily="18" charset="0"/>
                <a:cs typeface="Times New Roman" panose="02020603050405020304" pitchFamily="18" charset="0"/>
                <a:hlinkClick r:id="rId2"/>
              </a:rPr>
              <a:t>pixels</a:t>
            </a:r>
            <a:r>
              <a:rPr lang="en-US" sz="2400" dirty="0">
                <a:latin typeface="Times New Roman" panose="02020603050405020304" pitchFamily="18" charset="0"/>
                <a:cs typeface="Times New Roman" panose="02020603050405020304" pitchFamily="18" charset="0"/>
              </a:rPr>
              <a:t> into components based on </a:t>
            </a:r>
            <a:r>
              <a:rPr lang="en-US" sz="2400" dirty="0">
                <a:latin typeface="Times New Roman" panose="02020603050405020304" pitchFamily="18" charset="0"/>
                <a:cs typeface="Times New Roman" panose="02020603050405020304" pitchFamily="18" charset="0"/>
                <a:hlinkClick r:id="rId3"/>
              </a:rPr>
              <a:t>pixel connectivity</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all pixels in a connected component share similar </a:t>
            </a:r>
            <a:r>
              <a:rPr lang="en-US" sz="2400" dirty="0">
                <a:latin typeface="Times New Roman" panose="02020603050405020304" pitchFamily="18" charset="0"/>
                <a:cs typeface="Times New Roman" panose="02020603050405020304" pitchFamily="18" charset="0"/>
                <a:hlinkClick r:id="rId4"/>
              </a:rPr>
              <a:t>pixel intensity values</a:t>
            </a:r>
            <a:r>
              <a:rPr lang="en-US" sz="2400" dirty="0">
                <a:latin typeface="Times New Roman" panose="02020603050405020304" pitchFamily="18" charset="0"/>
                <a:cs typeface="Times New Roman" panose="02020603050405020304" pitchFamily="18" charset="0"/>
              </a:rPr>
              <a:t> and are in some way connected with each other</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Once </a:t>
            </a:r>
            <a:r>
              <a:rPr lang="en-US" sz="2400" dirty="0">
                <a:latin typeface="Times New Roman" panose="02020603050405020304" pitchFamily="18" charset="0"/>
                <a:cs typeface="Times New Roman" panose="02020603050405020304" pitchFamily="18" charset="0"/>
              </a:rPr>
              <a:t>all groups have been determined, each pixel is labeled with a </a:t>
            </a:r>
            <a:r>
              <a:rPr lang="en-US" sz="2400" dirty="0" err="1">
                <a:latin typeface="Times New Roman" panose="02020603050405020304" pitchFamily="18" charset="0"/>
                <a:cs typeface="Times New Roman" panose="02020603050405020304" pitchFamily="18" charset="0"/>
              </a:rPr>
              <a:t>graylevel</a:t>
            </a:r>
            <a:r>
              <a:rPr lang="en-US" sz="2400" dirty="0">
                <a:latin typeface="Times New Roman" panose="02020603050405020304" pitchFamily="18" charset="0"/>
                <a:cs typeface="Times New Roman" panose="02020603050405020304" pitchFamily="18" charset="0"/>
              </a:rPr>
              <a:t> or a color (color labeling) according to the component it was assigned to.</a:t>
            </a:r>
          </a:p>
        </p:txBody>
      </p:sp>
    </p:spTree>
    <p:extLst>
      <p:ext uri="{BB962C8B-B14F-4D97-AF65-F5344CB8AC3E}">
        <p14:creationId xmlns="" xmlns:p14="http://schemas.microsoft.com/office/powerpoint/2010/main" val="39354323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90675" y="1624806"/>
            <a:ext cx="9010650" cy="4476750"/>
          </a:xfrm>
          <a:prstGeom prst="rect">
            <a:avLst/>
          </a:prstGeom>
        </p:spPr>
      </p:pic>
    </p:spTree>
    <p:extLst>
      <p:ext uri="{BB962C8B-B14F-4D97-AF65-F5344CB8AC3E}">
        <p14:creationId xmlns="" xmlns:p14="http://schemas.microsoft.com/office/powerpoint/2010/main" val="14959831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88662" y="1600200"/>
            <a:ext cx="5414676" cy="4525963"/>
          </a:xfrm>
          <a:prstGeom prst="rect">
            <a:avLst/>
          </a:prstGeom>
        </p:spPr>
      </p:pic>
    </p:spTree>
    <p:extLst>
      <p:ext uri="{BB962C8B-B14F-4D97-AF65-F5344CB8AC3E}">
        <p14:creationId xmlns="" xmlns:p14="http://schemas.microsoft.com/office/powerpoint/2010/main" val="36119093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43" y="396090"/>
            <a:ext cx="11268547" cy="5171791"/>
          </a:xfrm>
        </p:spPr>
        <p:txBody>
          <a:bodyPr/>
          <a:lstStyle/>
          <a:p>
            <a:pPr marL="0" indent="0">
              <a:buNone/>
            </a:pPr>
            <a:r>
              <a:rPr lang="en-US" sz="2400" b="1" dirty="0">
                <a:latin typeface="Times New Roman" panose="02020603050405020304" pitchFamily="18" charset="0"/>
                <a:cs typeface="Times New Roman" panose="02020603050405020304" pitchFamily="18" charset="0"/>
              </a:rPr>
              <a:t>Fourier</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Fourier was a mathematician in 1822. He give Fourier series and Fourier transform to convert a signal into frequency domain.</a:t>
            </a:r>
          </a:p>
          <a:p>
            <a:pPr marL="0" indent="0">
              <a:buNone/>
            </a:pPr>
            <a:r>
              <a:rPr lang="en-US" sz="2400" b="1" dirty="0">
                <a:latin typeface="Times New Roman" panose="02020603050405020304" pitchFamily="18" charset="0"/>
                <a:cs typeface="Times New Roman" panose="02020603050405020304" pitchFamily="18" charset="0"/>
              </a:rPr>
              <a:t>Fourier Series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Fourier series simply states that , periodic signals can be represented into sum of </a:t>
            </a:r>
            <a:r>
              <a:rPr lang="en-US" sz="2400" dirty="0" err="1">
                <a:latin typeface="Times New Roman" panose="02020603050405020304" pitchFamily="18" charset="0"/>
                <a:cs typeface="Times New Roman" panose="02020603050405020304" pitchFamily="18" charset="0"/>
              </a:rPr>
              <a:t>sines</a:t>
            </a:r>
            <a:r>
              <a:rPr lang="en-US" sz="2400" dirty="0">
                <a:latin typeface="Times New Roman" panose="02020603050405020304" pitchFamily="18" charset="0"/>
                <a:cs typeface="Times New Roman" panose="02020603050405020304" pitchFamily="18" charset="0"/>
              </a:rPr>
              <a:t> and cosines when multiplied with a certain weight</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further states that periodic signals can be broken down into further signals with the following properties.</a:t>
            </a:r>
          </a:p>
          <a:p>
            <a:r>
              <a:rPr lang="en-US" sz="2400" dirty="0">
                <a:latin typeface="Times New Roman" panose="02020603050405020304" pitchFamily="18" charset="0"/>
                <a:cs typeface="Times New Roman" panose="02020603050405020304" pitchFamily="18" charset="0"/>
              </a:rPr>
              <a:t>The signals are </a:t>
            </a:r>
            <a:r>
              <a:rPr lang="en-US" sz="2400" dirty="0" err="1">
                <a:latin typeface="Times New Roman" panose="02020603050405020304" pitchFamily="18" charset="0"/>
                <a:cs typeface="Times New Roman" panose="02020603050405020304" pitchFamily="18" charset="0"/>
              </a:rPr>
              <a:t>sines</a:t>
            </a:r>
            <a:r>
              <a:rPr lang="en-US" sz="2400" dirty="0">
                <a:latin typeface="Times New Roman" panose="02020603050405020304" pitchFamily="18" charset="0"/>
                <a:cs typeface="Times New Roman" panose="02020603050405020304" pitchFamily="18" charset="0"/>
              </a:rPr>
              <a:t> and cosines</a:t>
            </a:r>
          </a:p>
          <a:p>
            <a:r>
              <a:rPr lang="en-US" sz="2400" dirty="0">
                <a:latin typeface="Times New Roman" panose="02020603050405020304" pitchFamily="18" charset="0"/>
                <a:cs typeface="Times New Roman" panose="02020603050405020304" pitchFamily="18" charset="0"/>
              </a:rPr>
              <a:t>The signals are harmonics of each other</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1983325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33537" y="1720056"/>
            <a:ext cx="8924925" cy="4286250"/>
          </a:xfrm>
          <a:prstGeom prst="rect">
            <a:avLst/>
          </a:prstGeom>
        </p:spPr>
      </p:pic>
    </p:spTree>
    <p:extLst>
      <p:ext uri="{BB962C8B-B14F-4D97-AF65-F5344CB8AC3E}">
        <p14:creationId xmlns="" xmlns:p14="http://schemas.microsoft.com/office/powerpoint/2010/main" val="24239939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9869" y="483793"/>
            <a:ext cx="8644131" cy="5533730"/>
          </a:xfrm>
          <a:prstGeom prst="rect">
            <a:avLst/>
          </a:prstGeom>
        </p:spPr>
      </p:pic>
      <p:sp>
        <p:nvSpPr>
          <p:cNvPr id="5" name="Rectangle 4"/>
          <p:cNvSpPr/>
          <p:nvPr/>
        </p:nvSpPr>
        <p:spPr>
          <a:xfrm>
            <a:off x="9168144" y="3675706"/>
            <a:ext cx="2329757" cy="1938992"/>
          </a:xfrm>
          <a:prstGeom prst="rect">
            <a:avLst/>
          </a:prstGeom>
        </p:spPr>
        <p:txBody>
          <a:bodyPr wrap="square">
            <a:spAutoFit/>
          </a:bodyPr>
          <a:lstStyle/>
          <a:p>
            <a:pPr algn="just"/>
            <a:r>
              <a:rPr lang="en-US" sz="2400" dirty="0">
                <a:solidFill>
                  <a:srgbClr val="000000"/>
                </a:solidFill>
                <a:latin typeface="Times New Roman" panose="02020603050405020304" pitchFamily="18" charset="0"/>
                <a:cs typeface="Times New Roman" panose="02020603050405020304" pitchFamily="18" charset="0"/>
              </a:rPr>
              <a:t>In simple spatial domain, we directly deal with the image matrix. </a:t>
            </a:r>
            <a:endParaRPr lang="en-US" sz="2400" dirty="0">
              <a:latin typeface="Times New Roman" panose="02020603050405020304" pitchFamily="18" charset="0"/>
              <a:cs typeface="Times New Roman" panose="02020603050405020304" pitchFamily="18" charset="0"/>
            </a:endParaRPr>
          </a:p>
        </p:txBody>
      </p:sp>
      <p:sp>
        <p:nvSpPr>
          <p:cNvPr id="2" name="Rectangle 1"/>
          <p:cNvSpPr/>
          <p:nvPr/>
        </p:nvSpPr>
        <p:spPr>
          <a:xfrm>
            <a:off x="9144000" y="1566746"/>
            <a:ext cx="2353901" cy="1477328"/>
          </a:xfrm>
          <a:prstGeom prst="rect">
            <a:avLst/>
          </a:prstGeom>
        </p:spPr>
        <p:txBody>
          <a:bodyPr wrap="square">
            <a:spAutoFit/>
          </a:bodyPr>
          <a:lstStyle/>
          <a:p>
            <a:pPr algn="just"/>
            <a:r>
              <a:rPr lang="en-US" smtClean="0">
                <a:solidFill>
                  <a:srgbClr val="202124"/>
                </a:solidFill>
                <a:latin typeface="arial" panose="020B0604020202020204" pitchFamily="34" charset="0"/>
              </a:rPr>
              <a:t>The </a:t>
            </a:r>
            <a:r>
              <a:rPr lang="en-US">
                <a:solidFill>
                  <a:srgbClr val="202124"/>
                </a:solidFill>
                <a:latin typeface="arial" panose="020B0604020202020204" pitchFamily="34" charset="0"/>
              </a:rPr>
              <a:t>rate at which something occurs over a particular period of time or in a given sample.</a:t>
            </a:r>
            <a:endParaRPr lang="en-US"/>
          </a:p>
        </p:txBody>
      </p:sp>
    </p:spTree>
    <p:extLst>
      <p:ext uri="{BB962C8B-B14F-4D97-AF65-F5344CB8AC3E}">
        <p14:creationId xmlns="" xmlns:p14="http://schemas.microsoft.com/office/powerpoint/2010/main" val="29981298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8475" y="678128"/>
            <a:ext cx="9452946" cy="5312233"/>
          </a:xfrm>
          <a:prstGeom prst="rect">
            <a:avLst/>
          </a:prstGeom>
        </p:spPr>
      </p:pic>
    </p:spTree>
    <p:extLst>
      <p:ext uri="{BB962C8B-B14F-4D97-AF65-F5344CB8AC3E}">
        <p14:creationId xmlns="" xmlns:p14="http://schemas.microsoft.com/office/powerpoint/2010/main" val="21437883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9600" y="1726419"/>
            <a:ext cx="10972800" cy="4273524"/>
          </a:xfrm>
          <a:prstGeom prst="rect">
            <a:avLst/>
          </a:prstGeom>
        </p:spPr>
      </p:pic>
    </p:spTree>
    <p:extLst>
      <p:ext uri="{BB962C8B-B14F-4D97-AF65-F5344CB8AC3E}">
        <p14:creationId xmlns="" xmlns:p14="http://schemas.microsoft.com/office/powerpoint/2010/main" val="3993375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2918" y="424648"/>
            <a:ext cx="7534981" cy="6136082"/>
          </a:xfrm>
          <a:prstGeom prst="rect">
            <a:avLst/>
          </a:prstGeom>
        </p:spPr>
      </p:pic>
    </p:spTree>
    <p:extLst>
      <p:ext uri="{BB962C8B-B14F-4D97-AF65-F5344CB8AC3E}">
        <p14:creationId xmlns="" xmlns:p14="http://schemas.microsoft.com/office/powerpoint/2010/main" val="2246855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14814" y="520035"/>
            <a:ext cx="7658316" cy="5687610"/>
          </a:xfrm>
          <a:prstGeom prst="rect">
            <a:avLst/>
          </a:prstGeom>
        </p:spPr>
      </p:pic>
    </p:spTree>
    <p:extLst>
      <p:ext uri="{BB962C8B-B14F-4D97-AF65-F5344CB8AC3E}">
        <p14:creationId xmlns="" xmlns:p14="http://schemas.microsoft.com/office/powerpoint/2010/main" val="3951394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30859" y="532498"/>
            <a:ext cx="7875906" cy="5729468"/>
          </a:xfrm>
          <a:prstGeom prst="rect">
            <a:avLst/>
          </a:prstGeom>
        </p:spPr>
      </p:pic>
    </p:spTree>
    <p:extLst>
      <p:ext uri="{BB962C8B-B14F-4D97-AF65-F5344CB8AC3E}">
        <p14:creationId xmlns="" xmlns:p14="http://schemas.microsoft.com/office/powerpoint/2010/main" val="1665430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31" y="586213"/>
            <a:ext cx="10972800" cy="4525433"/>
          </a:xfrm>
        </p:spPr>
        <p:txBody>
          <a:bodyPr/>
          <a:lstStyle/>
          <a:p>
            <a:pPr algn="just"/>
            <a:r>
              <a:rPr lang="en-US" sz="2400" dirty="0">
                <a:latin typeface="Times New Roman" panose="02020603050405020304" pitchFamily="18" charset="0"/>
                <a:cs typeface="Times New Roman" panose="02020603050405020304" pitchFamily="18" charset="0"/>
              </a:rPr>
              <a:t>Each pixel intensity is represented as I(</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where </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is the co-ordinate of the pixel in the 2D matrix. Different operations are carried out in this value.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example- operation T(say, addition of 5 to all the pixel) is carried out in I(</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which means that each pixel value is increased by 5. </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can be written as-</a:t>
            </a:r>
          </a:p>
          <a:p>
            <a:pPr algn="just"/>
            <a:r>
              <a:rPr lang="en-US" sz="2400" dirty="0">
                <a:latin typeface="Times New Roman" panose="02020603050405020304" pitchFamily="18" charset="0"/>
                <a:cs typeface="Times New Roman" panose="02020603050405020304" pitchFamily="18" charset="0"/>
              </a:rPr>
              <a:t>I’(</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 T[I(</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a:t>
            </a:r>
          </a:p>
          <a:p>
            <a:pPr marL="0" indent="0" algn="just">
              <a:buNone/>
            </a:pPr>
            <a:r>
              <a:rPr lang="en-US" sz="2400" dirty="0" smtClean="0">
                <a:latin typeface="Times New Roman" panose="02020603050405020304" pitchFamily="18" charset="0"/>
                <a:cs typeface="Times New Roman" panose="02020603050405020304" pitchFamily="18" charset="0"/>
              </a:rPr>
              <a:t>         where</a:t>
            </a:r>
            <a:r>
              <a:rPr lang="en-US" sz="2400" dirty="0">
                <a:latin typeface="Times New Roman" panose="02020603050405020304" pitchFamily="18" charset="0"/>
                <a:cs typeface="Times New Roman" panose="02020603050405020304" pitchFamily="18" charset="0"/>
              </a:rPr>
              <a:t>, I’(</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is the new intensity after adding 5 to I(</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689043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15637"/>
            <a:ext cx="10972800" cy="5509998"/>
          </a:xfrm>
        </p:spPr>
        <p:txBody>
          <a:bodyPr/>
          <a:lstStyle/>
          <a:p>
            <a:pPr marL="0" indent="0">
              <a:buNone/>
            </a:pPr>
            <a:r>
              <a:rPr lang="en-US" sz="2400" b="1" dirty="0">
                <a:latin typeface="Times New Roman" panose="02020603050405020304" pitchFamily="18" charset="0"/>
                <a:cs typeface="Times New Roman" panose="02020603050405020304" pitchFamily="18" charset="0"/>
              </a:rPr>
              <a:t>Frequency Domain-</a:t>
            </a:r>
          </a:p>
          <a:p>
            <a:r>
              <a:rPr lang="en-US" sz="2400" dirty="0">
                <a:latin typeface="Times New Roman" panose="02020603050405020304" pitchFamily="18" charset="0"/>
                <a:cs typeface="Times New Roman" panose="02020603050405020304" pitchFamily="18" charset="0"/>
              </a:rPr>
              <a:t>In frequency-domain methods are based on Fourier Transform of an image. Roughly, the term frequency in an image tells about the rate of change of pixel values.</a:t>
            </a:r>
          </a:p>
          <a:p>
            <a:r>
              <a:rPr lang="en-US" sz="2400" dirty="0">
                <a:latin typeface="Times New Roman" panose="02020603050405020304" pitchFamily="18" charset="0"/>
                <a:cs typeface="Times New Roman" panose="02020603050405020304" pitchFamily="18" charset="0"/>
              </a:rPr>
              <a:t>Below diagram depicts the conversion of image from spatial domain to frequency domain using Fourier Transformation-</a:t>
            </a:r>
          </a:p>
          <a:p>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96000" y="2681758"/>
            <a:ext cx="3419475" cy="3305175"/>
          </a:xfrm>
          <a:prstGeom prst="rect">
            <a:avLst/>
          </a:prstGeom>
        </p:spPr>
      </p:pic>
    </p:spTree>
    <p:extLst>
      <p:ext uri="{BB962C8B-B14F-4D97-AF65-F5344CB8AC3E}">
        <p14:creationId xmlns="" xmlns:p14="http://schemas.microsoft.com/office/powerpoint/2010/main" val="36363650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585" y="966458"/>
            <a:ext cx="10969781" cy="4737225"/>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The Fourier Transform is an important image processing tool which is used to decompose an image into its sine and cosine components. </a:t>
            </a:r>
            <a:endParaRPr lang="en-US" sz="2400" dirty="0" smtClean="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output of the transformation represents the image in the </a:t>
            </a:r>
            <a:r>
              <a:rPr lang="en-US" sz="2400" i="1" dirty="0">
                <a:latin typeface="Times New Roman" panose="02020603050405020304" pitchFamily="18" charset="0"/>
                <a:cs typeface="Times New Roman" panose="02020603050405020304" pitchFamily="18" charset="0"/>
              </a:rPr>
              <a:t>Fourier</a:t>
            </a:r>
            <a:r>
              <a:rPr lang="en-US" sz="2400" dirty="0">
                <a:latin typeface="Times New Roman" panose="02020603050405020304" pitchFamily="18" charset="0"/>
                <a:cs typeface="Times New Roman" panose="02020603050405020304" pitchFamily="18" charset="0"/>
              </a:rPr>
              <a:t> or </a:t>
            </a:r>
            <a:r>
              <a:rPr lang="en-US" sz="2400" dirty="0">
                <a:latin typeface="Times New Roman" panose="02020603050405020304" pitchFamily="18" charset="0"/>
                <a:cs typeface="Times New Roman" panose="02020603050405020304" pitchFamily="18" charset="0"/>
                <a:hlinkClick r:id="rId2"/>
              </a:rPr>
              <a:t>frequency domain</a:t>
            </a:r>
            <a:r>
              <a:rPr lang="en-US" sz="2400" dirty="0">
                <a:latin typeface="Times New Roman" panose="02020603050405020304" pitchFamily="18" charset="0"/>
                <a:cs typeface="Times New Roman" panose="02020603050405020304" pitchFamily="18" charset="0"/>
              </a:rPr>
              <a:t>, while the input image is the </a:t>
            </a:r>
            <a:r>
              <a:rPr lang="en-US" sz="2400" dirty="0">
                <a:latin typeface="Times New Roman" panose="02020603050405020304" pitchFamily="18" charset="0"/>
                <a:cs typeface="Times New Roman" panose="02020603050405020304" pitchFamily="18" charset="0"/>
                <a:hlinkClick r:id="rId3"/>
              </a:rPr>
              <a:t>spatial domain</a:t>
            </a:r>
            <a:r>
              <a:rPr lang="en-US" sz="2400" dirty="0">
                <a:latin typeface="Times New Roman" panose="02020603050405020304" pitchFamily="18" charset="0"/>
                <a:cs typeface="Times New Roman" panose="02020603050405020304" pitchFamily="18" charset="0"/>
              </a:rPr>
              <a:t> equivalent</a:t>
            </a:r>
            <a:r>
              <a:rPr lang="en-US" sz="2400" dirty="0" smtClean="0">
                <a:latin typeface="Times New Roman" panose="02020603050405020304" pitchFamily="18" charset="0"/>
                <a:cs typeface="Times New Roman" panose="02020603050405020304" pitchFamily="18" charset="0"/>
              </a:rPr>
              <a:t>.</a:t>
            </a:r>
          </a:p>
          <a:p>
            <a:pPr algn="just">
              <a:lnSpc>
                <a:spcPct val="150000"/>
              </a:lnSpc>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the Fourier domain image, each point represents a particular frequency contained in the spatial domain image.</a:t>
            </a:r>
          </a:p>
          <a:p>
            <a:pPr algn="just">
              <a:lnSpc>
                <a:spcPct val="150000"/>
              </a:lnSpc>
            </a:pPr>
            <a:r>
              <a:rPr lang="en-US" sz="2400" dirty="0">
                <a:latin typeface="Times New Roman" panose="02020603050405020304" pitchFamily="18" charset="0"/>
                <a:cs typeface="Times New Roman" panose="02020603050405020304" pitchFamily="18" charset="0"/>
              </a:rPr>
              <a:t>The Fourier Transform is used in a wide range of applications, such as image analysis, image filtering, image reconstruction and image compression.</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8356943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686"/>
            <a:ext cx="10972800" cy="648286"/>
          </a:xfrm>
        </p:spPr>
        <p:txBody>
          <a:bodyPr/>
          <a:lstStyle/>
          <a:p>
            <a:r>
              <a:rPr lang="en-US" b="1" dirty="0" smtClean="0"/>
              <a:t/>
            </a:r>
            <a:br>
              <a:rPr lang="en-US" b="1" dirty="0" smtClean="0"/>
            </a:br>
            <a:r>
              <a:rPr lang="en-US" sz="4000" b="1" dirty="0" smtClean="0">
                <a:solidFill>
                  <a:srgbClr val="FF0000"/>
                </a:solidFill>
                <a:latin typeface="Times New Roman" panose="02020603050405020304" pitchFamily="18" charset="0"/>
                <a:cs typeface="Times New Roman" panose="02020603050405020304" pitchFamily="18" charset="0"/>
              </a:rPr>
              <a:t>How </a:t>
            </a:r>
            <a:r>
              <a:rPr lang="en-US" sz="4000" b="1" dirty="0">
                <a:solidFill>
                  <a:srgbClr val="FF0000"/>
                </a:solidFill>
                <a:latin typeface="Times New Roman" panose="02020603050405020304" pitchFamily="18" charset="0"/>
                <a:cs typeface="Times New Roman" panose="02020603050405020304" pitchFamily="18" charset="0"/>
              </a:rPr>
              <a:t>It Works</a:t>
            </a:r>
            <a:br>
              <a:rPr lang="en-US" sz="4000" b="1" dirty="0">
                <a:solidFill>
                  <a:srgbClr val="FF0000"/>
                </a:solidFill>
                <a:latin typeface="Times New Roman" panose="02020603050405020304" pitchFamily="18" charset="0"/>
                <a:cs typeface="Times New Roman" panose="02020603050405020304" pitchFamily="18" charset="0"/>
              </a:rPr>
            </a:b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95881"/>
            <a:ext cx="10972800" cy="5129753"/>
          </a:xfrm>
        </p:spPr>
        <p:txBody>
          <a:bodyPr/>
          <a:lstStyle/>
          <a:p>
            <a:pPr algn="just"/>
            <a:r>
              <a:rPr lang="en-US" sz="2400" dirty="0">
                <a:latin typeface="Times New Roman" panose="02020603050405020304" pitchFamily="18" charset="0"/>
                <a:cs typeface="Times New Roman" panose="02020603050405020304" pitchFamily="18" charset="0"/>
              </a:rPr>
              <a:t>The DFT is the sampled Fourier Transform and therefore does not contain all frequencies forming an image, but only a set of samples which is large enough to fully describe the spatial domain image.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number of frequencies corresponds to the number of pixels in the spatial domain image, </a:t>
            </a:r>
            <a:r>
              <a:rPr lang="en-US" sz="2400" i="1" dirty="0">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the image in the spatial and Fourier domain are of the same size.</a:t>
            </a:r>
          </a:p>
          <a:p>
            <a:pPr algn="just"/>
            <a:r>
              <a:rPr lang="en-US" sz="2400" dirty="0">
                <a:latin typeface="Times New Roman" panose="02020603050405020304" pitchFamily="18" charset="0"/>
                <a:cs typeface="Times New Roman" panose="02020603050405020304" pitchFamily="18" charset="0"/>
              </a:rPr>
              <a:t>For a square image of size N×N, the two-dimensional DFT is given by</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where</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f(a,b)</a:t>
            </a:r>
            <a:r>
              <a:rPr lang="en-US" sz="2400" dirty="0">
                <a:latin typeface="Times New Roman" panose="02020603050405020304" pitchFamily="18" charset="0"/>
                <a:cs typeface="Times New Roman" panose="02020603050405020304" pitchFamily="18" charset="0"/>
              </a:rPr>
              <a:t> is the image in the spatial domain and the exponential term is the basis function corresponding to each point </a:t>
            </a:r>
            <a:r>
              <a:rPr lang="en-US" sz="2400" i="1" dirty="0">
                <a:latin typeface="Times New Roman" panose="02020603050405020304" pitchFamily="18" charset="0"/>
                <a:cs typeface="Times New Roman" panose="02020603050405020304" pitchFamily="18" charset="0"/>
              </a:rPr>
              <a:t>F(</a:t>
            </a:r>
            <a:r>
              <a:rPr lang="en-US" sz="2400" i="1" dirty="0" err="1">
                <a:latin typeface="Times New Roman" panose="02020603050405020304" pitchFamily="18" charset="0"/>
                <a:cs typeface="Times New Roman" panose="02020603050405020304" pitchFamily="18" charset="0"/>
              </a:rPr>
              <a:t>k,l</a:t>
            </a:r>
            <a:r>
              <a:rPr lang="en-US" sz="2400" i="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in the Fourier space.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equation can be interpreted as: the value of each point </a:t>
            </a:r>
            <a:r>
              <a:rPr lang="en-US" sz="2400" i="1" dirty="0">
                <a:latin typeface="Times New Roman" panose="02020603050405020304" pitchFamily="18" charset="0"/>
                <a:cs typeface="Times New Roman" panose="02020603050405020304" pitchFamily="18" charset="0"/>
              </a:rPr>
              <a:t>F(</a:t>
            </a:r>
            <a:r>
              <a:rPr lang="en-US" sz="2400" i="1" dirty="0" err="1">
                <a:latin typeface="Times New Roman" panose="02020603050405020304" pitchFamily="18" charset="0"/>
                <a:cs typeface="Times New Roman" panose="02020603050405020304" pitchFamily="18" charset="0"/>
              </a:rPr>
              <a:t>k,l</a:t>
            </a:r>
            <a:r>
              <a:rPr lang="en-US" sz="2400" i="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is obtained by multiplying the spatial image with the corresponding base function and summing the result.</a:t>
            </a:r>
          </a:p>
          <a:p>
            <a:pPr algn="just"/>
            <a:endParaRPr lang="en-US" sz="2400" dirty="0">
              <a:latin typeface="Times New Roman" panose="02020603050405020304" pitchFamily="18" charset="0"/>
              <a:cs typeface="Times New Roman" panose="02020603050405020304" pitchFamily="18" charset="0"/>
            </a:endParaRPr>
          </a:p>
        </p:txBody>
      </p:sp>
      <p:pic>
        <p:nvPicPr>
          <p:cNvPr id="1026" name="Picture 2" descr="Eqn:eqnfour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97127" y="3560757"/>
            <a:ext cx="3764575" cy="7769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644227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homepages.inf.ed.ac.uk/rbf/HIPR2/mote.gif"/>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515225" y="366713"/>
            <a:ext cx="9525" cy="952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7"/>
          <p:cNvSpPr>
            <a:spLocks noChangeArrowheads="1"/>
          </p:cNvSpPr>
          <p:nvPr/>
        </p:nvSpPr>
        <p:spPr bwMode="auto">
          <a:xfrm>
            <a:off x="543208" y="449055"/>
            <a:ext cx="10827945"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basis functions are sine and cosine waves with increasing frequencies, </a:t>
            </a:r>
            <a:r>
              <a:rPr kumimoji="0" lang="en-US" sz="24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i.e.</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sz="24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F(0,0)</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represents the DC-component of the image which corresponds to the average brightness and </a:t>
            </a:r>
            <a:r>
              <a:rPr kumimoji="0" lang="en-US" sz="24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F(N-1,N-1)</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represents the highest frequency.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In a similar way, the Fourier image can be re-transformed to the spatial domain.  </a:t>
            </a:r>
            <a:r>
              <a:rPr kumimoji="0" lang="en-US" sz="2400" b="0" i="0" u="none" strike="noStrike" cap="none" normalizeH="0" baseline="0" dirty="0" smtClean="0" bmk="">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inverse Fourier transform is given by:</a:t>
            </a:r>
          </a:p>
        </p:txBody>
      </p:sp>
      <p:pic>
        <p:nvPicPr>
          <p:cNvPr id="2056" name="Picture 8" descr="https://homepages.inf.ed.ac.uk/rbf/HIPR2/mote.gif"/>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516624" y="4258194"/>
            <a:ext cx="57943" cy="68165"/>
          </a:xfrm>
          <a:prstGeom prst="rect">
            <a:avLst/>
          </a:prstGeom>
          <a:noFill/>
          <a:extLst>
            <a:ext uri="{909E8E84-426E-40DD-AFC4-6F175D3DCCD1}">
              <a14:hiddenFill xmlns="" xmlns:a14="http://schemas.microsoft.com/office/drawing/2010/main">
                <a:solidFill>
                  <a:srgbClr val="FFFFFF"/>
                </a:solidFill>
              </a14:hiddenFill>
            </a:ext>
          </a:extLst>
        </p:spPr>
      </p:pic>
      <p:pic>
        <p:nvPicPr>
          <p:cNvPr id="2058" name="Picture 10" descr="Eqn:eqnfour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52684" y="3092135"/>
            <a:ext cx="4643400" cy="864229"/>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11"/>
          <p:cNvSpPr>
            <a:spLocks noChangeArrowheads="1"/>
          </p:cNvSpPr>
          <p:nvPr/>
        </p:nvSpPr>
        <p:spPr bwMode="auto">
          <a:xfrm>
            <a:off x="550505" y="4543713"/>
            <a:ext cx="10911181"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Note the </a:t>
            </a:r>
            <a:r>
              <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normalization term in the inverse transformation.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This normalization is sometimes applied to the forward transform instead of the inverse transform, but it should not be used for both</a:t>
            </a:r>
            <a:r>
              <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2060" name="Picture 12" descr="Eqn:oneovern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680082" y="4500605"/>
            <a:ext cx="304800" cy="2762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48526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905" y="405143"/>
            <a:ext cx="10972800" cy="4525433"/>
          </a:xfrm>
        </p:spPr>
        <p:txBody>
          <a:bodyPr/>
          <a:lstStyle/>
          <a:p>
            <a:pPr algn="just"/>
            <a:r>
              <a:rPr lang="en-US" sz="2400" dirty="0">
                <a:latin typeface="Times New Roman" panose="02020603050405020304" pitchFamily="18" charset="0"/>
                <a:cs typeface="Times New Roman" panose="02020603050405020304" pitchFamily="18" charset="0"/>
              </a:rPr>
              <a:t>To obtain the result for the above equations, a double sum has to be calculated for each image point.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However</a:t>
            </a:r>
            <a:r>
              <a:rPr lang="en-US" sz="2400" dirty="0">
                <a:latin typeface="Times New Roman" panose="02020603050405020304" pitchFamily="18" charset="0"/>
                <a:cs typeface="Times New Roman" panose="02020603050405020304" pitchFamily="18" charset="0"/>
              </a:rPr>
              <a:t>, because the Fourier Transform is </a:t>
            </a:r>
            <a:r>
              <a:rPr lang="en-US" sz="2400" i="1" dirty="0">
                <a:latin typeface="Times New Roman" panose="02020603050405020304" pitchFamily="18" charset="0"/>
                <a:cs typeface="Times New Roman" panose="02020603050405020304" pitchFamily="18" charset="0"/>
              </a:rPr>
              <a:t>separable</a:t>
            </a:r>
            <a:r>
              <a:rPr lang="en-US" sz="2400" dirty="0">
                <a:latin typeface="Times New Roman" panose="02020603050405020304" pitchFamily="18" charset="0"/>
                <a:cs typeface="Times New Roman" panose="02020603050405020304" pitchFamily="18" charset="0"/>
              </a:rPr>
              <a:t>, it can be written as</a:t>
            </a:r>
          </a:p>
        </p:txBody>
      </p:sp>
      <p:pic>
        <p:nvPicPr>
          <p:cNvPr id="3074" name="Picture 2" descr="Eqn:eqnfour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672438" y="1595209"/>
            <a:ext cx="3807551" cy="90949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1049950" y="2437586"/>
            <a:ext cx="748923" cy="369332"/>
          </a:xfrm>
          <a:prstGeom prst="rect">
            <a:avLst/>
          </a:prstGeom>
        </p:spPr>
        <p:txBody>
          <a:bodyPr wrap="none">
            <a:spAutoFit/>
          </a:bodyPr>
          <a:lstStyle/>
          <a:p>
            <a:r>
              <a:rPr lang="en-US" dirty="0">
                <a:solidFill>
                  <a:srgbClr val="000000"/>
                </a:solidFill>
                <a:latin typeface="Times New Roman" panose="02020603050405020304" pitchFamily="18" charset="0"/>
              </a:rPr>
              <a:t>where</a:t>
            </a:r>
            <a:endParaRPr lang="en-US" dirty="0"/>
          </a:p>
        </p:txBody>
      </p:sp>
      <p:pic>
        <p:nvPicPr>
          <p:cNvPr id="3076" name="Picture 4" descr="Eqn:eqnfour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356918" y="2694333"/>
            <a:ext cx="3891324" cy="91006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344394" y="3871228"/>
            <a:ext cx="11267821" cy="2308324"/>
          </a:xfrm>
          <a:prstGeom prst="rect">
            <a:avLst/>
          </a:prstGeom>
        </p:spPr>
        <p:txBody>
          <a:bodyPr wrap="square">
            <a:spAutoFit/>
          </a:bodyPr>
          <a:lstStyle/>
          <a:p>
            <a:pPr algn="just"/>
            <a:r>
              <a:rPr lang="en-US" sz="2400" dirty="0">
                <a:solidFill>
                  <a:srgbClr val="000000"/>
                </a:solidFill>
                <a:latin typeface="Times New Roman" panose="02020603050405020304" pitchFamily="18" charset="0"/>
                <a:cs typeface="Times New Roman" panose="02020603050405020304" pitchFamily="18" charset="0"/>
              </a:rPr>
              <a:t>Using these two formulas, the spatial domain image is first transformed into an intermediate image using </a:t>
            </a:r>
            <a:r>
              <a:rPr lang="en-US" sz="2400" i="1" dirty="0">
                <a:solidFill>
                  <a:srgbClr val="000000"/>
                </a:solidFill>
                <a:latin typeface="Times New Roman" panose="02020603050405020304" pitchFamily="18" charset="0"/>
                <a:cs typeface="Times New Roman" panose="02020603050405020304" pitchFamily="18" charset="0"/>
              </a:rPr>
              <a:t>N</a:t>
            </a:r>
            <a:r>
              <a:rPr lang="en-US" sz="2400" dirty="0">
                <a:solidFill>
                  <a:srgbClr val="000000"/>
                </a:solidFill>
                <a:latin typeface="Times New Roman" panose="02020603050405020304" pitchFamily="18" charset="0"/>
                <a:cs typeface="Times New Roman" panose="02020603050405020304" pitchFamily="18" charset="0"/>
              </a:rPr>
              <a:t> one-dimensional Fourier Transforms</a:t>
            </a:r>
            <a:r>
              <a:rPr lang="en-US" sz="2400" dirty="0" smtClean="0">
                <a:solidFill>
                  <a:srgbClr val="000000"/>
                </a:solidFill>
                <a:latin typeface="Times New Roman" panose="02020603050405020304" pitchFamily="18" charset="0"/>
                <a:cs typeface="Times New Roman" panose="02020603050405020304" pitchFamily="18" charset="0"/>
              </a:rPr>
              <a:t>.</a:t>
            </a:r>
          </a:p>
          <a:p>
            <a:pPr algn="just"/>
            <a:r>
              <a:rPr lang="en-US" sz="2400" dirty="0" smtClean="0">
                <a:solidFill>
                  <a:srgbClr val="000000"/>
                </a:solidFill>
                <a:latin typeface="Times New Roman" panose="02020603050405020304" pitchFamily="18" charset="0"/>
                <a:cs typeface="Times New Roman" panose="02020603050405020304" pitchFamily="18" charset="0"/>
              </a:rPr>
              <a:t>This </a:t>
            </a:r>
            <a:r>
              <a:rPr lang="en-US" sz="2400" dirty="0">
                <a:solidFill>
                  <a:srgbClr val="000000"/>
                </a:solidFill>
                <a:latin typeface="Times New Roman" panose="02020603050405020304" pitchFamily="18" charset="0"/>
                <a:cs typeface="Times New Roman" panose="02020603050405020304" pitchFamily="18" charset="0"/>
              </a:rPr>
              <a:t>intermediate image is then transformed into the final image, again using </a:t>
            </a:r>
            <a:r>
              <a:rPr lang="en-US" sz="2400" i="1" dirty="0">
                <a:solidFill>
                  <a:srgbClr val="000000"/>
                </a:solidFill>
                <a:latin typeface="Times New Roman" panose="02020603050405020304" pitchFamily="18" charset="0"/>
                <a:cs typeface="Times New Roman" panose="02020603050405020304" pitchFamily="18" charset="0"/>
              </a:rPr>
              <a:t>N</a:t>
            </a:r>
            <a:r>
              <a:rPr lang="en-US" sz="2400" dirty="0">
                <a:solidFill>
                  <a:srgbClr val="000000"/>
                </a:solidFill>
                <a:latin typeface="Times New Roman" panose="02020603050405020304" pitchFamily="18" charset="0"/>
                <a:cs typeface="Times New Roman" panose="02020603050405020304" pitchFamily="18" charset="0"/>
              </a:rPr>
              <a:t> one-dimensional Fourier Transforms. </a:t>
            </a:r>
            <a:endParaRPr lang="en-US" sz="2400" dirty="0" smtClean="0">
              <a:solidFill>
                <a:srgbClr val="000000"/>
              </a:solidFill>
              <a:latin typeface="Times New Roman" panose="02020603050405020304" pitchFamily="18" charset="0"/>
              <a:cs typeface="Times New Roman" panose="02020603050405020304" pitchFamily="18" charset="0"/>
            </a:endParaRPr>
          </a:p>
          <a:p>
            <a:pPr algn="just"/>
            <a:r>
              <a:rPr lang="en-US" sz="2400" dirty="0" smtClean="0">
                <a:solidFill>
                  <a:srgbClr val="000000"/>
                </a:solidFill>
                <a:latin typeface="Times New Roman" panose="02020603050405020304" pitchFamily="18" charset="0"/>
                <a:cs typeface="Times New Roman" panose="02020603050405020304" pitchFamily="18" charset="0"/>
              </a:rPr>
              <a:t>Expressing </a:t>
            </a:r>
            <a:r>
              <a:rPr lang="en-US" sz="2400" dirty="0">
                <a:solidFill>
                  <a:srgbClr val="000000"/>
                </a:solidFill>
                <a:latin typeface="Times New Roman" panose="02020603050405020304" pitchFamily="18" charset="0"/>
                <a:cs typeface="Times New Roman" panose="02020603050405020304" pitchFamily="18" charset="0"/>
              </a:rPr>
              <a:t>the two-dimensional Fourier Transform in terms of a series of </a:t>
            </a:r>
            <a:r>
              <a:rPr lang="en-US" sz="2400" i="1" dirty="0">
                <a:solidFill>
                  <a:srgbClr val="000000"/>
                </a:solidFill>
                <a:latin typeface="Times New Roman" panose="02020603050405020304" pitchFamily="18" charset="0"/>
                <a:cs typeface="Times New Roman" panose="02020603050405020304" pitchFamily="18" charset="0"/>
              </a:rPr>
              <a:t>2N</a:t>
            </a:r>
            <a:r>
              <a:rPr lang="en-US" sz="2400" dirty="0">
                <a:solidFill>
                  <a:srgbClr val="000000"/>
                </a:solidFill>
                <a:latin typeface="Times New Roman" panose="02020603050405020304" pitchFamily="18" charset="0"/>
                <a:cs typeface="Times New Roman" panose="02020603050405020304" pitchFamily="18" charset="0"/>
              </a:rPr>
              <a:t> one-dimensional transforms decreases the number of required computations.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0096518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780" y="615636"/>
            <a:ext cx="11217244" cy="5531667"/>
          </a:xfrm>
        </p:spPr>
        <p:txBody>
          <a:bodyPr/>
          <a:lstStyle/>
          <a:p>
            <a:pPr algn="just"/>
            <a:r>
              <a:rPr lang="en-US" sz="2400" dirty="0">
                <a:latin typeface="Times New Roman" panose="02020603050405020304" pitchFamily="18" charset="0"/>
                <a:cs typeface="Times New Roman" panose="02020603050405020304" pitchFamily="18" charset="0"/>
              </a:rPr>
              <a:t>The Fourier Transform produces a complex number valued output image which can be displayed with two images, either with the </a:t>
            </a:r>
            <a:r>
              <a:rPr lang="en-US" sz="2400" i="1" dirty="0">
                <a:latin typeface="Times New Roman" panose="02020603050405020304" pitchFamily="18" charset="0"/>
                <a:cs typeface="Times New Roman" panose="02020603050405020304" pitchFamily="18" charset="0"/>
              </a:rPr>
              <a:t>real</a:t>
            </a:r>
            <a:r>
              <a:rPr lang="en-US" sz="2400" dirty="0">
                <a:latin typeface="Times New Roman" panose="02020603050405020304" pitchFamily="18" charset="0"/>
                <a:cs typeface="Times New Roman" panose="02020603050405020304" pitchFamily="18" charset="0"/>
              </a:rPr>
              <a:t> and </a:t>
            </a:r>
            <a:r>
              <a:rPr lang="en-US" sz="2400" i="1" dirty="0">
                <a:latin typeface="Times New Roman" panose="02020603050405020304" pitchFamily="18" charset="0"/>
                <a:cs typeface="Times New Roman" panose="02020603050405020304" pitchFamily="18" charset="0"/>
              </a:rPr>
              <a:t>imaginary</a:t>
            </a:r>
            <a:r>
              <a:rPr lang="en-US" sz="2400" dirty="0">
                <a:latin typeface="Times New Roman" panose="02020603050405020304" pitchFamily="18" charset="0"/>
                <a:cs typeface="Times New Roman" panose="02020603050405020304" pitchFamily="18" charset="0"/>
              </a:rPr>
              <a:t> part or with </a:t>
            </a:r>
            <a:r>
              <a:rPr lang="en-US" sz="2400" i="1" dirty="0">
                <a:latin typeface="Times New Roman" panose="02020603050405020304" pitchFamily="18" charset="0"/>
                <a:cs typeface="Times New Roman" panose="02020603050405020304" pitchFamily="18" charset="0"/>
              </a:rPr>
              <a:t>magnitude</a:t>
            </a:r>
            <a:r>
              <a:rPr lang="en-US" sz="2400" dirty="0">
                <a:latin typeface="Times New Roman" panose="02020603050405020304" pitchFamily="18" charset="0"/>
                <a:cs typeface="Times New Roman" panose="02020603050405020304" pitchFamily="18" charset="0"/>
              </a:rPr>
              <a:t> and </a:t>
            </a:r>
            <a:r>
              <a:rPr lang="en-US" sz="2400" i="1" dirty="0">
                <a:latin typeface="Times New Roman" panose="02020603050405020304" pitchFamily="18" charset="0"/>
                <a:cs typeface="Times New Roman" panose="02020603050405020304" pitchFamily="18" charset="0"/>
              </a:rPr>
              <a:t>phase</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image processing, often only the magnitude of the Fourier Transform is displayed, as it contains most of the information of the geometric structure of the spatial domain image.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However</a:t>
            </a:r>
            <a:r>
              <a:rPr lang="en-US" sz="2400" dirty="0">
                <a:latin typeface="Times New Roman" panose="02020603050405020304" pitchFamily="18" charset="0"/>
                <a:cs typeface="Times New Roman" panose="02020603050405020304" pitchFamily="18" charset="0"/>
              </a:rPr>
              <a:t>, if we want to re-transform the Fourier image into the correct spatial domain after some processing in the frequency domain, we must make sure to preserve both magnitude and phase of the Fourier image.</a:t>
            </a:r>
          </a:p>
          <a:p>
            <a:pPr algn="just"/>
            <a:r>
              <a:rPr lang="en-US" sz="2400" dirty="0">
                <a:latin typeface="Times New Roman" panose="02020603050405020304" pitchFamily="18" charset="0"/>
                <a:cs typeface="Times New Roman" panose="02020603050405020304" pitchFamily="18" charset="0"/>
              </a:rPr>
              <a:t>The Fourier domain image has a much greater range than the image in the spatial domain.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Hence</a:t>
            </a:r>
            <a:r>
              <a:rPr lang="en-US" sz="2400" dirty="0">
                <a:latin typeface="Times New Roman" panose="02020603050405020304" pitchFamily="18" charset="0"/>
                <a:cs typeface="Times New Roman" panose="02020603050405020304" pitchFamily="18" charset="0"/>
              </a:rPr>
              <a:t>, to be sufficiently accurate, its values are usually calculated and stored in float values.</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33118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653" y="703122"/>
            <a:ext cx="10972800" cy="5444181"/>
          </a:xfrm>
        </p:spPr>
        <p:txBody>
          <a:bodyPr/>
          <a:lstStyle/>
          <a:p>
            <a:pPr algn="just"/>
            <a:r>
              <a:rPr lang="en-US" sz="2400" dirty="0">
                <a:latin typeface="Times New Roman" panose="02020603050405020304" pitchFamily="18" charset="0"/>
                <a:cs typeface="Times New Roman" panose="02020603050405020304" pitchFamily="18" charset="0"/>
              </a:rPr>
              <a:t>The Fourier Transform is used if we want to access the geometric characteristics of a spatial domain image.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Because </a:t>
            </a:r>
            <a:r>
              <a:rPr lang="en-US" sz="2400" dirty="0">
                <a:latin typeface="Times New Roman" panose="02020603050405020304" pitchFamily="18" charset="0"/>
                <a:cs typeface="Times New Roman" panose="02020603050405020304" pitchFamily="18" charset="0"/>
              </a:rPr>
              <a:t>the image in the Fourier domain is decomposed into its sinusoidal components, it is easy to examine or process certain frequencies of the image, thus influencing the geometric structure in the spatial domain.</a:t>
            </a:r>
          </a:p>
          <a:p>
            <a:pPr algn="just"/>
            <a:r>
              <a:rPr lang="en-US" sz="2400" dirty="0">
                <a:latin typeface="Times New Roman" panose="02020603050405020304" pitchFamily="18" charset="0"/>
                <a:cs typeface="Times New Roman" panose="02020603050405020304" pitchFamily="18" charset="0"/>
              </a:rPr>
              <a:t>In most implementations the Fourier image is shifted in such a way that the DC-value (</a:t>
            </a:r>
            <a:r>
              <a:rPr lang="en-US" sz="2400" i="1" dirty="0">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the image mean) </a:t>
            </a:r>
            <a:r>
              <a:rPr lang="en-US" sz="2400" i="1" dirty="0">
                <a:latin typeface="Times New Roman" panose="02020603050405020304" pitchFamily="18" charset="0"/>
                <a:cs typeface="Times New Roman" panose="02020603050405020304" pitchFamily="18" charset="0"/>
              </a:rPr>
              <a:t>F(0,0)</a:t>
            </a:r>
            <a:r>
              <a:rPr lang="en-US" sz="2400" dirty="0">
                <a:latin typeface="Times New Roman" panose="02020603050405020304" pitchFamily="18" charset="0"/>
                <a:cs typeface="Times New Roman" panose="02020603050405020304" pitchFamily="18" charset="0"/>
              </a:rPr>
              <a:t> is displayed in the center of the image.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further away from the center an image point is, the higher is its corresponding frequency.</a:t>
            </a:r>
          </a:p>
          <a:p>
            <a:pPr algn="just"/>
            <a:r>
              <a:rPr lang="en-US" sz="2400" dirty="0">
                <a:latin typeface="Times New Roman" panose="02020603050405020304" pitchFamily="18" charset="0"/>
                <a:cs typeface="Times New Roman" panose="02020603050405020304" pitchFamily="18" charset="0"/>
              </a:rPr>
              <a:t>We start off by applying the Fourier Transform </a:t>
            </a:r>
            <a:r>
              <a:rPr lang="en-US" sz="2400" dirty="0" smtClean="0">
                <a:latin typeface="Times New Roman" panose="02020603050405020304" pitchFamily="18" charset="0"/>
                <a:cs typeface="Times New Roman" panose="02020603050405020304" pitchFamily="18" charset="0"/>
              </a:rPr>
              <a:t>of</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pic>
        <p:nvPicPr>
          <p:cNvPr id="6" name="Picture 2" descr="cln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88057" y="4164593"/>
            <a:ext cx="1790922" cy="17909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532788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ln1fur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82299" y="468515"/>
            <a:ext cx="1320141" cy="132014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605799" y="636936"/>
            <a:ext cx="5949064" cy="369332"/>
          </a:xfrm>
          <a:prstGeom prst="rect">
            <a:avLst/>
          </a:prstGeom>
        </p:spPr>
        <p:txBody>
          <a:bodyPr wrap="none">
            <a:spAutoFit/>
          </a:bodyPr>
          <a:lstStyle/>
          <a:p>
            <a:r>
              <a:rPr lang="en-US" dirty="0">
                <a:solidFill>
                  <a:srgbClr val="000000"/>
                </a:solidFill>
                <a:latin typeface="Times New Roman" panose="02020603050405020304" pitchFamily="18" charset="0"/>
              </a:rPr>
              <a:t>The magnitude calculated from the complex result is shown in</a:t>
            </a:r>
            <a:endParaRPr lang="en-US" dirty="0"/>
          </a:p>
        </p:txBody>
      </p:sp>
      <p:sp>
        <p:nvSpPr>
          <p:cNvPr id="10" name="Rectangle 9"/>
          <p:cNvSpPr/>
          <p:nvPr/>
        </p:nvSpPr>
        <p:spPr>
          <a:xfrm>
            <a:off x="605799" y="1874066"/>
            <a:ext cx="10964530" cy="1938992"/>
          </a:xfrm>
          <a:prstGeom prst="rect">
            <a:avLst/>
          </a:prstGeom>
        </p:spPr>
        <p:txBody>
          <a:bodyPr wrap="square">
            <a:spAutoFit/>
          </a:bodyPr>
          <a:lstStyle/>
          <a:p>
            <a:r>
              <a:rPr lang="en-US" sz="2400" dirty="0">
                <a:solidFill>
                  <a:srgbClr val="000000"/>
                </a:solidFill>
                <a:latin typeface="Times New Roman" panose="02020603050405020304" pitchFamily="18" charset="0"/>
              </a:rPr>
              <a:t>However, the dynamic range of the Fourier coefficients (</a:t>
            </a:r>
            <a:r>
              <a:rPr lang="en-US" sz="2400" i="1" dirty="0">
                <a:solidFill>
                  <a:srgbClr val="000000"/>
                </a:solidFill>
                <a:latin typeface="Times New Roman" panose="02020603050405020304" pitchFamily="18" charset="0"/>
              </a:rPr>
              <a:t>i.e.</a:t>
            </a:r>
            <a:r>
              <a:rPr lang="en-US" sz="2400" dirty="0">
                <a:solidFill>
                  <a:srgbClr val="000000"/>
                </a:solidFill>
                <a:latin typeface="Times New Roman" panose="02020603050405020304" pitchFamily="18" charset="0"/>
              </a:rPr>
              <a:t> the intensity values in the Fourier image) is too large to be displayed on the screen, therefore all other values appear as black. </a:t>
            </a:r>
            <a:endParaRPr lang="en-US" sz="2400" dirty="0" smtClean="0">
              <a:solidFill>
                <a:srgbClr val="000000"/>
              </a:solidFill>
              <a:latin typeface="Times New Roman" panose="02020603050405020304" pitchFamily="18" charset="0"/>
            </a:endParaRPr>
          </a:p>
          <a:p>
            <a:endParaRPr lang="en-US" sz="2400" dirty="0">
              <a:solidFill>
                <a:srgbClr val="000000"/>
              </a:solidFill>
              <a:latin typeface="Times New Roman" panose="02020603050405020304" pitchFamily="18" charset="0"/>
            </a:endParaRPr>
          </a:p>
          <a:p>
            <a:r>
              <a:rPr lang="en-US" sz="2400" dirty="0" smtClean="0">
                <a:solidFill>
                  <a:srgbClr val="000000"/>
                </a:solidFill>
                <a:latin typeface="Times New Roman" panose="02020603050405020304" pitchFamily="18" charset="0"/>
              </a:rPr>
              <a:t>If </a:t>
            </a:r>
            <a:r>
              <a:rPr lang="en-US" sz="2400" dirty="0">
                <a:solidFill>
                  <a:srgbClr val="000000"/>
                </a:solidFill>
                <a:latin typeface="Times New Roman" panose="02020603050405020304" pitchFamily="18" charset="0"/>
              </a:rPr>
              <a:t>we apply a </a:t>
            </a:r>
            <a:r>
              <a:rPr lang="en-US" sz="2400" dirty="0">
                <a:latin typeface="Times New Roman" panose="02020603050405020304" pitchFamily="18" charset="0"/>
                <a:hlinkClick r:id="rId3"/>
              </a:rPr>
              <a:t>logarithmic transformation</a:t>
            </a:r>
            <a:r>
              <a:rPr lang="en-US" sz="2400" dirty="0">
                <a:solidFill>
                  <a:srgbClr val="000000"/>
                </a:solidFill>
                <a:latin typeface="Times New Roman" panose="02020603050405020304" pitchFamily="18" charset="0"/>
              </a:rPr>
              <a:t> to the image we obtain</a:t>
            </a:r>
            <a:endParaRPr lang="en-US" sz="2400" dirty="0"/>
          </a:p>
        </p:txBody>
      </p:sp>
      <p:pic>
        <p:nvPicPr>
          <p:cNvPr id="5124" name="Picture 4" descr="cln1fur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865009" y="3186260"/>
            <a:ext cx="1756932" cy="17569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292071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958" y="432304"/>
            <a:ext cx="10972800" cy="2944639"/>
          </a:xfrm>
        </p:spPr>
        <p:txBody>
          <a:bodyPr/>
          <a:lstStyle/>
          <a:p>
            <a:pPr algn="just"/>
            <a:r>
              <a:rPr lang="en-US" sz="2400" dirty="0">
                <a:latin typeface="Times New Roman" panose="02020603050405020304" pitchFamily="18" charset="0"/>
                <a:cs typeface="Times New Roman" panose="02020603050405020304" pitchFamily="18" charset="0"/>
              </a:rPr>
              <a:t>The result shows that the image contains components of all frequencies, but that their magnitude gets smaller for higher frequencies</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Hence</a:t>
            </a:r>
            <a:r>
              <a:rPr lang="en-US" sz="2400" dirty="0">
                <a:latin typeface="Times New Roman" panose="02020603050405020304" pitchFamily="18" charset="0"/>
                <a:cs typeface="Times New Roman" panose="02020603050405020304" pitchFamily="18" charset="0"/>
              </a:rPr>
              <a:t>, low frequencies contain more image information than the higher ones. The transform image also tells us that there are two dominating directions in the Fourier image, one passing vertically and one horizontally through the center.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These </a:t>
            </a:r>
            <a:r>
              <a:rPr lang="en-US" sz="2400" dirty="0">
                <a:latin typeface="Times New Roman" panose="02020603050405020304" pitchFamily="18" charset="0"/>
                <a:cs typeface="Times New Roman" panose="02020603050405020304" pitchFamily="18" charset="0"/>
              </a:rPr>
              <a:t>originate from the regular patterns in the background of the original image.</a:t>
            </a:r>
          </a:p>
          <a:p>
            <a:pPr algn="just"/>
            <a:r>
              <a:rPr lang="en-US" sz="2400" dirty="0">
                <a:latin typeface="Times New Roman" panose="02020603050405020304" pitchFamily="18" charset="0"/>
                <a:cs typeface="Times New Roman" panose="02020603050405020304" pitchFamily="18" charset="0"/>
              </a:rPr>
              <a:t>The phase of the Fourier transform of the same image is shown in</a:t>
            </a:r>
          </a:p>
          <a:p>
            <a:pPr algn="just"/>
            <a:endParaRPr lang="en-US" sz="2400" dirty="0">
              <a:latin typeface="Times New Roman" panose="02020603050405020304" pitchFamily="18" charset="0"/>
              <a:cs typeface="Times New Roman" panose="02020603050405020304" pitchFamily="18" charset="0"/>
            </a:endParaRPr>
          </a:p>
        </p:txBody>
      </p:sp>
      <p:pic>
        <p:nvPicPr>
          <p:cNvPr id="6146" name="Picture 2" descr="cln1fur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27163" y="3823581"/>
            <a:ext cx="1726194" cy="17261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4879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06170" y="662190"/>
            <a:ext cx="9454632" cy="4932852"/>
          </a:xfrm>
          <a:prstGeom prst="rect">
            <a:avLst/>
          </a:prstGeom>
        </p:spPr>
      </p:pic>
    </p:spTree>
    <p:extLst>
      <p:ext uri="{BB962C8B-B14F-4D97-AF65-F5344CB8AC3E}">
        <p14:creationId xmlns="" xmlns:p14="http://schemas.microsoft.com/office/powerpoint/2010/main" val="27344526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34566" y="459466"/>
            <a:ext cx="11220261" cy="3696075"/>
          </a:xfrm>
          <a:prstGeom prst="rect">
            <a:avLst/>
          </a:prstGeom>
        </p:spPr>
        <p:txBody>
          <a:bodyPr wrap="square">
            <a:spAutoFit/>
          </a:bodyPr>
          <a:lstStyle/>
          <a:p>
            <a:pPr algn="just"/>
            <a:r>
              <a:rPr lang="en-US" sz="2400" dirty="0">
                <a:solidFill>
                  <a:srgbClr val="000000"/>
                </a:solidFill>
                <a:latin typeface="Times New Roman" panose="02020603050405020304" pitchFamily="18" charset="0"/>
              </a:rPr>
              <a:t>The value of each point determines the phase of the corresponding frequency. As in the magnitude image, we can identify the vertical and horizontal lines corresponding to the patterns in the original image. </a:t>
            </a:r>
            <a:endParaRPr lang="en-US" sz="2400" dirty="0" smtClean="0">
              <a:solidFill>
                <a:srgbClr val="000000"/>
              </a:solidFill>
              <a:latin typeface="Times New Roman" panose="02020603050405020304" pitchFamily="18" charset="0"/>
            </a:endParaRPr>
          </a:p>
          <a:p>
            <a:pPr algn="just"/>
            <a:r>
              <a:rPr lang="en-US" sz="2400" dirty="0" smtClean="0">
                <a:solidFill>
                  <a:srgbClr val="000000"/>
                </a:solidFill>
                <a:latin typeface="Times New Roman" panose="02020603050405020304" pitchFamily="18" charset="0"/>
              </a:rPr>
              <a:t>The </a:t>
            </a:r>
            <a:r>
              <a:rPr lang="en-US" sz="2400" dirty="0">
                <a:solidFill>
                  <a:srgbClr val="000000"/>
                </a:solidFill>
                <a:latin typeface="Times New Roman" panose="02020603050405020304" pitchFamily="18" charset="0"/>
              </a:rPr>
              <a:t>phase image does not yield much new information about the structure of the spatial domain image; therefore, in the following examples, we will restrict ourselves to displaying only the magnitude of the Fourier Transform.</a:t>
            </a:r>
          </a:p>
          <a:p>
            <a:pPr algn="just"/>
            <a:r>
              <a:rPr lang="en-US" sz="2400" dirty="0">
                <a:solidFill>
                  <a:srgbClr val="000000"/>
                </a:solidFill>
                <a:latin typeface="Times New Roman" panose="02020603050405020304" pitchFamily="18" charset="0"/>
              </a:rPr>
              <a:t>Before we leave the phase image entirely, however, note that if we apply the inverse Fourier Transform to the above magnitude image while ignoring the phase (and then </a:t>
            </a:r>
            <a:r>
              <a:rPr lang="en-US" sz="2400" dirty="0">
                <a:solidFill>
                  <a:srgbClr val="000000"/>
                </a:solidFill>
                <a:latin typeface="Times New Roman" panose="02020603050405020304" pitchFamily="18" charset="0"/>
                <a:hlinkClick r:id="rId2"/>
              </a:rPr>
              <a:t>histogram equalize</a:t>
            </a:r>
            <a:r>
              <a:rPr lang="en-US" sz="2400" dirty="0">
                <a:solidFill>
                  <a:srgbClr val="000000"/>
                </a:solidFill>
                <a:latin typeface="Times New Roman" panose="02020603050405020304" pitchFamily="18" charset="0"/>
              </a:rPr>
              <a:t> the output) we obtain</a:t>
            </a:r>
            <a:endParaRPr lang="en-US" sz="2400" b="0" i="0" dirty="0">
              <a:solidFill>
                <a:srgbClr val="000000"/>
              </a:solidFill>
              <a:effectLst/>
              <a:latin typeface="Times New Roman" panose="02020603050405020304" pitchFamily="18" charset="0"/>
            </a:endParaRPr>
          </a:p>
        </p:txBody>
      </p:sp>
      <p:pic>
        <p:nvPicPr>
          <p:cNvPr id="7170" name="Picture 2" descr="cln1fil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09871" y="3794186"/>
            <a:ext cx="2252647" cy="225264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18141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buNone/>
            </a:pPr>
            <a:r>
              <a:rPr lang="en-US" sz="2400" dirty="0">
                <a:latin typeface="Times New Roman" panose="02020603050405020304" pitchFamily="18" charset="0"/>
                <a:cs typeface="Times New Roman" panose="02020603050405020304" pitchFamily="18" charset="0"/>
              </a:rPr>
              <a:t>Fourier transform</a:t>
            </a:r>
          </a:p>
          <a:p>
            <a:pPr algn="just"/>
            <a:r>
              <a:rPr lang="en-US" sz="2400" dirty="0">
                <a:latin typeface="Times New Roman" panose="02020603050405020304" pitchFamily="18" charset="0"/>
                <a:cs typeface="Times New Roman" panose="02020603050405020304" pitchFamily="18" charset="0"/>
              </a:rPr>
              <a:t>The Fourier transform simply states </a:t>
            </a:r>
            <a:r>
              <a:rPr lang="en-US" sz="2400" dirty="0" smtClean="0">
                <a:latin typeface="Times New Roman" panose="02020603050405020304" pitchFamily="18" charset="0"/>
                <a:cs typeface="Times New Roman" panose="02020603050405020304" pitchFamily="18" charset="0"/>
              </a:rPr>
              <a:t>that the </a:t>
            </a:r>
            <a:r>
              <a:rPr lang="en-US" sz="2400" dirty="0">
                <a:latin typeface="Times New Roman" panose="02020603050405020304" pitchFamily="18" charset="0"/>
                <a:cs typeface="Times New Roman" panose="02020603050405020304" pitchFamily="18" charset="0"/>
              </a:rPr>
              <a:t>non periodic signals whose area under the curve is finite can also be represented into integrals of the </a:t>
            </a:r>
            <a:r>
              <a:rPr lang="en-US" sz="2400" dirty="0" err="1">
                <a:latin typeface="Times New Roman" panose="02020603050405020304" pitchFamily="18" charset="0"/>
                <a:cs typeface="Times New Roman" panose="02020603050405020304" pitchFamily="18" charset="0"/>
              </a:rPr>
              <a:t>sines</a:t>
            </a:r>
            <a:r>
              <a:rPr lang="en-US" sz="2400" dirty="0">
                <a:latin typeface="Times New Roman" panose="02020603050405020304" pitchFamily="18" charset="0"/>
                <a:cs typeface="Times New Roman" panose="02020603050405020304" pitchFamily="18" charset="0"/>
              </a:rPr>
              <a:t> and cosines after being multiplied by a certain weight.</a:t>
            </a:r>
          </a:p>
          <a:p>
            <a:pPr algn="just"/>
            <a:r>
              <a:rPr lang="en-US" sz="2400" dirty="0">
                <a:latin typeface="Times New Roman" panose="02020603050405020304" pitchFamily="18" charset="0"/>
                <a:cs typeface="Times New Roman" panose="02020603050405020304" pitchFamily="18" charset="0"/>
              </a:rPr>
              <a:t>The Fourier transform has many wide applications that include , image compression (</a:t>
            </a:r>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JPEG compression) , </a:t>
            </a:r>
            <a:r>
              <a:rPr lang="en-US" sz="2400" dirty="0" smtClean="0">
                <a:latin typeface="Times New Roman" panose="02020603050405020304" pitchFamily="18" charset="0"/>
                <a:cs typeface="Times New Roman" panose="02020603050405020304" pitchFamily="18" charset="0"/>
              </a:rPr>
              <a:t>filtering </a:t>
            </a:r>
            <a:r>
              <a:rPr lang="en-US" sz="2400" dirty="0">
                <a:latin typeface="Times New Roman" panose="02020603050405020304" pitchFamily="18" charset="0"/>
                <a:cs typeface="Times New Roman" panose="02020603050405020304" pitchFamily="18" charset="0"/>
              </a:rPr>
              <a:t>and image analysis.</a:t>
            </a:r>
          </a:p>
          <a:p>
            <a:pPr marL="0" indent="0" algn="just">
              <a:buNone/>
            </a:pPr>
            <a:r>
              <a:rPr lang="en-US" sz="2400" dirty="0">
                <a:latin typeface="Times New Roman" panose="02020603050405020304" pitchFamily="18" charset="0"/>
                <a:cs typeface="Times New Roman" panose="02020603050405020304" pitchFamily="18" charset="0"/>
              </a:rPr>
              <a:t>Difference between Fourier series and transform</a:t>
            </a:r>
          </a:p>
          <a:p>
            <a:pPr algn="just"/>
            <a:r>
              <a:rPr lang="en-US" sz="2400" dirty="0">
                <a:latin typeface="Times New Roman" panose="02020603050405020304" pitchFamily="18" charset="0"/>
                <a:cs typeface="Times New Roman" panose="02020603050405020304" pitchFamily="18" charset="0"/>
              </a:rPr>
              <a:t>Although both Fourier series and Fourier transform are given by Fourier , but the difference between them is Fourier series is applied on periodic signals and Fourier transform is applied for non periodic signals</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9938035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0903" y="493508"/>
            <a:ext cx="7697220" cy="5904260"/>
          </a:xfrm>
          <a:prstGeom prst="rect">
            <a:avLst/>
          </a:prstGeom>
        </p:spPr>
      </p:pic>
    </p:spTree>
    <p:extLst>
      <p:ext uri="{BB962C8B-B14F-4D97-AF65-F5344CB8AC3E}">
        <p14:creationId xmlns="" xmlns:p14="http://schemas.microsoft.com/office/powerpoint/2010/main" val="9016334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7991" y="471716"/>
            <a:ext cx="8753475" cy="2781300"/>
          </a:xfrm>
          <a:prstGeom prst="rect">
            <a:avLst/>
          </a:prstGeom>
        </p:spPr>
      </p:pic>
      <p:pic>
        <p:nvPicPr>
          <p:cNvPr id="5" name="Picture 4"/>
          <p:cNvPicPr>
            <a:picLocks noChangeAspect="1"/>
          </p:cNvPicPr>
          <p:nvPr/>
        </p:nvPicPr>
        <p:blipFill>
          <a:blip r:embed="rId3"/>
          <a:stretch>
            <a:fillRect/>
          </a:stretch>
        </p:blipFill>
        <p:spPr>
          <a:xfrm>
            <a:off x="459416" y="3253016"/>
            <a:ext cx="8782050" cy="3467100"/>
          </a:xfrm>
          <a:prstGeom prst="rect">
            <a:avLst/>
          </a:prstGeom>
        </p:spPr>
      </p:pic>
    </p:spTree>
    <p:extLst>
      <p:ext uri="{BB962C8B-B14F-4D97-AF65-F5344CB8AC3E}">
        <p14:creationId xmlns="" xmlns:p14="http://schemas.microsoft.com/office/powerpoint/2010/main" val="20449415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51850" y="584890"/>
            <a:ext cx="7913054" cy="5514114"/>
          </a:xfrm>
          <a:prstGeom prst="rect">
            <a:avLst/>
          </a:prstGeom>
        </p:spPr>
      </p:pic>
    </p:spTree>
    <p:extLst>
      <p:ext uri="{BB962C8B-B14F-4D97-AF65-F5344CB8AC3E}">
        <p14:creationId xmlns="" xmlns:p14="http://schemas.microsoft.com/office/powerpoint/2010/main" val="25024489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5225" y="1382916"/>
            <a:ext cx="5961652" cy="4525963"/>
          </a:xfrm>
          <a:prstGeom prst="rect">
            <a:avLst/>
          </a:prstGeom>
        </p:spPr>
      </p:pic>
      <p:pic>
        <p:nvPicPr>
          <p:cNvPr id="5" name="Picture 4"/>
          <p:cNvPicPr>
            <a:picLocks noChangeAspect="1"/>
          </p:cNvPicPr>
          <p:nvPr/>
        </p:nvPicPr>
        <p:blipFill>
          <a:blip r:embed="rId3"/>
          <a:stretch>
            <a:fillRect/>
          </a:stretch>
        </p:blipFill>
        <p:spPr>
          <a:xfrm>
            <a:off x="5880509" y="2390115"/>
            <a:ext cx="7923130" cy="2687276"/>
          </a:xfrm>
          <a:prstGeom prst="rect">
            <a:avLst/>
          </a:prstGeom>
        </p:spPr>
      </p:pic>
    </p:spTree>
    <p:extLst>
      <p:ext uri="{BB962C8B-B14F-4D97-AF65-F5344CB8AC3E}">
        <p14:creationId xmlns="" xmlns:p14="http://schemas.microsoft.com/office/powerpoint/2010/main" val="37942125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6715" y="422863"/>
            <a:ext cx="9552632" cy="4666935"/>
          </a:xfrm>
          <a:prstGeom prst="rect">
            <a:avLst/>
          </a:prstGeom>
        </p:spPr>
      </p:pic>
      <p:sp>
        <p:nvSpPr>
          <p:cNvPr id="2" name="Rectangle 1"/>
          <p:cNvSpPr/>
          <p:nvPr/>
        </p:nvSpPr>
        <p:spPr>
          <a:xfrm>
            <a:off x="496715" y="5229676"/>
            <a:ext cx="11009013" cy="1200329"/>
          </a:xfrm>
          <a:prstGeom prst="rect">
            <a:avLst/>
          </a:prstGeom>
        </p:spPr>
        <p:txBody>
          <a:bodyPr wrap="square">
            <a:spAutoFit/>
          </a:bodyPr>
          <a:lstStyle/>
          <a:p>
            <a:pPr algn="just"/>
            <a:r>
              <a:rPr lang="en-US" sz="2400" dirty="0">
                <a:solidFill>
                  <a:srgbClr val="4D5156"/>
                </a:solidFill>
                <a:latin typeface="Times New Roman" panose="02020603050405020304" pitchFamily="18" charset="0"/>
                <a:cs typeface="Times New Roman" panose="02020603050405020304" pitchFamily="18" charset="0"/>
              </a:rPr>
              <a:t>An adaptive filter is a system with a linear filter that has a transfer function controlled by variable parameters and a means to adjust those parameters according to an optimization algorithm.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3380676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0015" y="413764"/>
            <a:ext cx="9395423" cy="3731580"/>
          </a:xfrm>
          <a:prstGeom prst="rect">
            <a:avLst/>
          </a:prstGeom>
        </p:spPr>
      </p:pic>
      <p:pic>
        <p:nvPicPr>
          <p:cNvPr id="5" name="Picture 4"/>
          <p:cNvPicPr>
            <a:picLocks noChangeAspect="1"/>
          </p:cNvPicPr>
          <p:nvPr/>
        </p:nvPicPr>
        <p:blipFill>
          <a:blip r:embed="rId3"/>
          <a:stretch>
            <a:fillRect/>
          </a:stretch>
        </p:blipFill>
        <p:spPr>
          <a:xfrm>
            <a:off x="3920150" y="3790132"/>
            <a:ext cx="7814745" cy="2604915"/>
          </a:xfrm>
          <a:prstGeom prst="rect">
            <a:avLst/>
          </a:prstGeom>
        </p:spPr>
      </p:pic>
      <p:sp>
        <p:nvSpPr>
          <p:cNvPr id="2" name="Rectangle 1"/>
          <p:cNvSpPr/>
          <p:nvPr/>
        </p:nvSpPr>
        <p:spPr>
          <a:xfrm>
            <a:off x="500015" y="4353925"/>
            <a:ext cx="3112318" cy="1200329"/>
          </a:xfrm>
          <a:prstGeom prst="rect">
            <a:avLst/>
          </a:prstGeom>
        </p:spPr>
        <p:txBody>
          <a:bodyPr wrap="square">
            <a:spAutoFit/>
          </a:bodyPr>
          <a:lstStyle/>
          <a:p>
            <a:pPr algn="just"/>
            <a:r>
              <a:rPr lang="en-US" dirty="0" smtClean="0">
                <a:solidFill>
                  <a:srgbClr val="4D5156"/>
                </a:solidFill>
                <a:latin typeface="arial" panose="020B0604020202020204" pitchFamily="34" charset="0"/>
              </a:rPr>
              <a:t>Defined </a:t>
            </a:r>
            <a:r>
              <a:rPr lang="en-US" dirty="0">
                <a:solidFill>
                  <a:srgbClr val="4D5156"/>
                </a:solidFill>
                <a:latin typeface="arial" panose="020B0604020202020204" pitchFamily="34" charset="0"/>
              </a:rPr>
              <a:t>as a sequence of random variables, where the index of the sequence has the interpretation of time.</a:t>
            </a:r>
            <a:endParaRPr lang="en-US" dirty="0"/>
          </a:p>
        </p:txBody>
      </p:sp>
    </p:spTree>
    <p:extLst>
      <p:ext uri="{BB962C8B-B14F-4D97-AF65-F5344CB8AC3E}">
        <p14:creationId xmlns="" xmlns:p14="http://schemas.microsoft.com/office/powerpoint/2010/main" val="410152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30511" y="386273"/>
            <a:ext cx="7600950" cy="4038600"/>
          </a:xfrm>
          <a:prstGeom prst="rect">
            <a:avLst/>
          </a:prstGeom>
        </p:spPr>
      </p:pic>
      <p:pic>
        <p:nvPicPr>
          <p:cNvPr id="5" name="Picture 4"/>
          <p:cNvPicPr>
            <a:picLocks noChangeAspect="1"/>
          </p:cNvPicPr>
          <p:nvPr/>
        </p:nvPicPr>
        <p:blipFill>
          <a:blip r:embed="rId3"/>
          <a:stretch>
            <a:fillRect/>
          </a:stretch>
        </p:blipFill>
        <p:spPr>
          <a:xfrm>
            <a:off x="5083427" y="3896029"/>
            <a:ext cx="6360154" cy="2812824"/>
          </a:xfrm>
          <a:prstGeom prst="rect">
            <a:avLst/>
          </a:prstGeom>
        </p:spPr>
      </p:pic>
    </p:spTree>
    <p:extLst>
      <p:ext uri="{BB962C8B-B14F-4D97-AF65-F5344CB8AC3E}">
        <p14:creationId xmlns="" xmlns:p14="http://schemas.microsoft.com/office/powerpoint/2010/main" val="33836379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2995" y="528536"/>
            <a:ext cx="6067425" cy="3228975"/>
          </a:xfrm>
          <a:prstGeom prst="rect">
            <a:avLst/>
          </a:prstGeom>
        </p:spPr>
      </p:pic>
      <p:pic>
        <p:nvPicPr>
          <p:cNvPr id="5" name="Picture 4"/>
          <p:cNvPicPr>
            <a:picLocks noChangeAspect="1"/>
          </p:cNvPicPr>
          <p:nvPr/>
        </p:nvPicPr>
        <p:blipFill>
          <a:blip r:embed="rId3"/>
          <a:stretch>
            <a:fillRect/>
          </a:stretch>
        </p:blipFill>
        <p:spPr>
          <a:xfrm>
            <a:off x="4946540" y="3625064"/>
            <a:ext cx="6753225" cy="2686050"/>
          </a:xfrm>
          <a:prstGeom prst="rect">
            <a:avLst/>
          </a:prstGeom>
        </p:spPr>
      </p:pic>
    </p:spTree>
    <p:extLst>
      <p:ext uri="{BB962C8B-B14F-4D97-AF65-F5344CB8AC3E}">
        <p14:creationId xmlns="" xmlns:p14="http://schemas.microsoft.com/office/powerpoint/2010/main" val="213712921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aching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1128</TotalTime>
  <Words>3243</Words>
  <Application>Microsoft Office PowerPoint</Application>
  <PresentationFormat>Custom</PresentationFormat>
  <Paragraphs>330</Paragraphs>
  <Slides>162</Slides>
  <Notes>0</Notes>
  <HiddenSlides>0</HiddenSlides>
  <MMClips>0</MMClips>
  <ScaleCrop>false</ScaleCrop>
  <HeadingPairs>
    <vt:vector size="4" baseType="variant">
      <vt:variant>
        <vt:lpstr>Theme</vt:lpstr>
      </vt:variant>
      <vt:variant>
        <vt:i4>1</vt:i4>
      </vt:variant>
      <vt:variant>
        <vt:lpstr>Slide Titles</vt:lpstr>
      </vt:variant>
      <vt:variant>
        <vt:i4>162</vt:i4>
      </vt:variant>
    </vt:vector>
  </HeadingPairs>
  <TitlesOfParts>
    <vt:vector size="163" baseType="lpstr">
      <vt:lpstr>TeachingPPT</vt:lpstr>
      <vt:lpstr>Image processing</vt:lpstr>
      <vt:lpstr>Slide 2</vt:lpstr>
      <vt:lpstr>Slide 3</vt:lpstr>
      <vt:lpstr>Slide 4</vt:lpstr>
      <vt:lpstr>Slide 5</vt:lpstr>
      <vt:lpstr> What is mask? </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Relationship between frequency domain and the images(spatial domain).</vt:lpstr>
      <vt:lpstr>Slide 30</vt:lpstr>
      <vt:lpstr>Slide 31</vt:lpstr>
      <vt:lpstr> What are color spaces? </vt:lpstr>
      <vt:lpstr> RGB </vt:lpstr>
      <vt:lpstr>Slide 34</vt:lpstr>
      <vt:lpstr>Slide 35</vt:lpstr>
      <vt:lpstr>CMYK </vt:lpstr>
      <vt:lpstr>Slide 37</vt:lpstr>
      <vt:lpstr>Slide 38</vt:lpstr>
      <vt:lpstr> Linear filter </vt:lpstr>
      <vt:lpstr>Slide 40</vt:lpstr>
      <vt:lpstr>Slide 41</vt:lpstr>
      <vt:lpstr>Slide 42</vt:lpstr>
      <vt:lpstr>Slide 43</vt:lpstr>
      <vt:lpstr>Slide 44</vt:lpstr>
      <vt:lpstr>Slide 45</vt:lpstr>
      <vt:lpstr>Slide 46</vt:lpstr>
      <vt:lpstr>Slide 47</vt:lpstr>
      <vt:lpstr> What is Morphology? </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    Dilation     </vt:lpstr>
      <vt:lpstr>Slide 63</vt:lpstr>
      <vt:lpstr>Slide 64</vt:lpstr>
      <vt:lpstr>Slide 65</vt:lpstr>
      <vt:lpstr>Slide 66</vt:lpstr>
      <vt:lpstr>Slide 67</vt:lpstr>
      <vt:lpstr>Slide 68</vt:lpstr>
      <vt:lpstr> Distance Transform </vt:lpstr>
      <vt:lpstr>Connected Component</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 How It Works </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 Image transformation </vt:lpstr>
      <vt:lpstr>Slide 129</vt:lpstr>
      <vt:lpstr>Slide 130</vt:lpstr>
      <vt:lpstr>Slide 131</vt:lpstr>
      <vt:lpstr>Slide 132</vt:lpstr>
      <vt:lpstr>Slide 133</vt:lpstr>
      <vt:lpstr>Slide 134</vt:lpstr>
      <vt:lpstr>Slide 135</vt:lpstr>
      <vt:lpstr>Slide 136</vt:lpstr>
      <vt:lpstr>Compositing and matting</vt:lpstr>
      <vt:lpstr>Slide 138</vt:lpstr>
      <vt:lpstr>Slide 139</vt:lpstr>
      <vt:lpstr>Histogram equalization</vt:lpstr>
      <vt:lpstr>Slide 141</vt:lpstr>
      <vt:lpstr>Slide 142</vt:lpstr>
      <vt:lpstr>Slide 143</vt:lpstr>
      <vt:lpstr>Linear filtering</vt:lpstr>
      <vt:lpstr>Slide 145</vt:lpstr>
      <vt:lpstr>Examples of linear filtering</vt:lpstr>
      <vt:lpstr>Slide 147</vt:lpstr>
      <vt:lpstr>Band-pass and steerable filters</vt:lpstr>
      <vt:lpstr>Slide 149</vt:lpstr>
      <vt:lpstr>Slide 150</vt:lpstr>
      <vt:lpstr>More neighborhood operators </vt:lpstr>
      <vt:lpstr>Slide 152</vt:lpstr>
      <vt:lpstr>Slide 153</vt:lpstr>
      <vt:lpstr>Median filtering</vt:lpstr>
      <vt:lpstr>Slide 155</vt:lpstr>
      <vt:lpstr>Bilateral filtering</vt:lpstr>
      <vt:lpstr>Slide 157</vt:lpstr>
      <vt:lpstr>Morphology</vt:lpstr>
      <vt:lpstr>Slide 159</vt:lpstr>
      <vt:lpstr>Slide 160</vt:lpstr>
      <vt:lpstr>https://slideplayer.com/slide/7468893/</vt:lpstr>
      <vt:lpstr>Slide 162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GGU-IT SUPPORT</cp:lastModifiedBy>
  <cp:revision>83</cp:revision>
  <dcterms:created xsi:type="dcterms:W3CDTF">2023-07-10T09:16:39Z</dcterms:created>
  <dcterms:modified xsi:type="dcterms:W3CDTF">2025-07-29T11:24:23Z</dcterms:modified>
</cp:coreProperties>
</file>